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3.jpe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4.jpe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 Id="rId3" Type="http://schemas.openxmlformats.org/officeDocument/2006/relationships/hyperlink" Target="http://patch.com" TargetMode="External"/></Relationships>

</file>

<file path=ppt/notesSlides/_rels/notesSlide15.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Shape 157"/>
          <p:cNvSpPr/>
          <p:nvPr>
            <p:ph type="sldImg"/>
          </p:nvPr>
        </p:nvSpPr>
        <p:spPr>
          <a:prstGeom prst="rect">
            <a:avLst/>
          </a:prstGeom>
        </p:spPr>
        <p:txBody>
          <a:bodyPr/>
          <a:lstStyle/>
          <a:p>
            <a:pPr/>
          </a:p>
        </p:txBody>
      </p:sp>
      <p:sp>
        <p:nvSpPr>
          <p:cNvPr id="158" name="Shape 158"/>
          <p:cNvSpPr/>
          <p:nvPr>
            <p:ph type="body" sz="quarter" idx="1"/>
          </p:nvPr>
        </p:nvSpPr>
        <p:spPr>
          <a:prstGeom prst="rect">
            <a:avLst/>
          </a:prstGeom>
        </p:spPr>
        <p:txBody>
          <a:bodyPr/>
          <a:lstStyle/>
          <a:p>
            <a:pPr/>
            <a:r>
              <a:t>key word here is relationships. </a:t>
            </a:r>
          </a:p>
          <a:p>
            <a:pPr/>
            <a:r>
              <a:t>Besides the media, who would you want to build relationships with?</a:t>
            </a:r>
          </a:p>
          <a:p>
            <a:pPr/>
            <a:r>
              <a:t>Answer:</a:t>
            </a:r>
          </a:p>
          <a:p>
            <a:pPr marL="0" indent="419100">
              <a:buSzPct val="123000"/>
              <a:buFont typeface="Calibri"/>
              <a:buChar char="-"/>
            </a:pPr>
            <a:r>
              <a:t>members</a:t>
            </a:r>
          </a:p>
          <a:p>
            <a:pPr marL="0" indent="419100">
              <a:buSzPct val="123000"/>
              <a:buFont typeface="Calibri"/>
              <a:buChar char="-"/>
            </a:pPr>
            <a:r>
              <a:t>donors</a:t>
            </a:r>
          </a:p>
          <a:p>
            <a:pPr marL="0" indent="419100">
              <a:buSzPct val="123000"/>
              <a:buFont typeface="Calibri"/>
              <a:buChar char="-"/>
            </a:pPr>
            <a:r>
              <a:t>public</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Shape 197"/>
          <p:cNvSpPr/>
          <p:nvPr>
            <p:ph type="sldImg"/>
          </p:nvPr>
        </p:nvSpPr>
        <p:spPr>
          <a:prstGeom prst="rect">
            <a:avLst/>
          </a:prstGeom>
        </p:spPr>
        <p:txBody>
          <a:bodyPr/>
          <a:lstStyle/>
          <a:p>
            <a:pPr/>
          </a:p>
        </p:txBody>
      </p:sp>
      <p:sp>
        <p:nvSpPr>
          <p:cNvPr id="198" name="Shape 198"/>
          <p:cNvSpPr/>
          <p:nvPr>
            <p:ph type="body" sz="quarter" idx="1"/>
          </p:nvPr>
        </p:nvSpPr>
        <p:spPr>
          <a:prstGeom prst="rect">
            <a:avLst/>
          </a:prstGeom>
        </p:spPr>
        <p:txBody>
          <a:bodyPr/>
          <a:lstStyle/>
          <a:p>
            <a:pPr/>
            <a:r>
              <a:t>Journalists write using the inverted pyramid, making sure to put the most important information at the beginning. It’s called a lead (or lede).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Shape 201"/>
          <p:cNvSpPr/>
          <p:nvPr>
            <p:ph type="sldImg"/>
          </p:nvPr>
        </p:nvSpPr>
        <p:spPr>
          <a:prstGeom prst="rect">
            <a:avLst/>
          </a:prstGeom>
        </p:spPr>
        <p:txBody>
          <a:bodyPr/>
          <a:lstStyle/>
          <a:p>
            <a:pPr/>
          </a:p>
        </p:txBody>
      </p:sp>
      <p:sp>
        <p:nvSpPr>
          <p:cNvPr id="202" name="Shape 202"/>
          <p:cNvSpPr/>
          <p:nvPr>
            <p:ph type="body" sz="quarter" idx="1"/>
          </p:nvPr>
        </p:nvSpPr>
        <p:spPr>
          <a:prstGeom prst="rect">
            <a:avLst/>
          </a:prstGeom>
        </p:spPr>
        <p:txBody>
          <a:bodyPr/>
          <a:lstStyle/>
          <a:p>
            <a:pPr/>
            <a:r>
              <a:t>- You’ve got your press release written and now you’re just gonna send it. But to who?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Shape 205"/>
          <p:cNvSpPr/>
          <p:nvPr>
            <p:ph type="sldImg"/>
          </p:nvPr>
        </p:nvSpPr>
        <p:spPr>
          <a:prstGeom prst="rect">
            <a:avLst/>
          </a:prstGeom>
        </p:spPr>
        <p:txBody>
          <a:bodyPr/>
          <a:lstStyle/>
          <a:p>
            <a:pPr/>
          </a:p>
        </p:txBody>
      </p:sp>
      <p:sp>
        <p:nvSpPr>
          <p:cNvPr id="206" name="Shape 206"/>
          <p:cNvSpPr/>
          <p:nvPr>
            <p:ph type="body" sz="quarter" idx="1"/>
          </p:nvPr>
        </p:nvSpPr>
        <p:spPr>
          <a:prstGeom prst="rect">
            <a:avLst/>
          </a:prstGeom>
        </p:spPr>
        <p:txBody>
          <a:bodyPr/>
          <a:lstStyle/>
          <a:p>
            <a:pPr/>
            <a:r>
              <a:t>Do your research — Do you have any local newspapers in your city or town? TV news stations? Radio stations? Blogs? Newspapers include names, titles and sometimes contact info in a section called the “masthead”. A simple Google search can turn up an editorial contacts page online. If all else fails, contact the ad sales or customer service department and ask for a good editorial contact to reach. Sometimes a “news tips” email or phone line will be set up. Also check Twitter to search for reporters, producers or editors who can help.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Shape 210"/>
          <p:cNvSpPr/>
          <p:nvPr>
            <p:ph type="sldImg"/>
          </p:nvPr>
        </p:nvSpPr>
        <p:spPr>
          <a:prstGeom prst="rect">
            <a:avLst/>
          </a:prstGeom>
        </p:spPr>
        <p:txBody>
          <a:bodyPr/>
          <a:lstStyle/>
          <a:p>
            <a:pPr/>
          </a:p>
        </p:txBody>
      </p:sp>
      <p:sp>
        <p:nvSpPr>
          <p:cNvPr id="211" name="Shape 211"/>
          <p:cNvSpPr/>
          <p:nvPr>
            <p:ph type="body" sz="quarter" idx="1"/>
          </p:nvPr>
        </p:nvSpPr>
        <p:spPr>
          <a:prstGeom prst="rect">
            <a:avLst/>
          </a:prstGeom>
        </p:spPr>
        <p:txBody>
          <a:bodyPr/>
          <a:lstStyle/>
          <a:p>
            <a:pPr/>
            <a:r>
              <a:t>You can use this site to find larger papers.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Shape 214"/>
          <p:cNvSpPr/>
          <p:nvPr>
            <p:ph type="sldImg"/>
          </p:nvPr>
        </p:nvSpPr>
        <p:spPr>
          <a:prstGeom prst="rect">
            <a:avLst/>
          </a:prstGeom>
        </p:spPr>
        <p:txBody>
          <a:bodyPr/>
          <a:lstStyle/>
          <a:p>
            <a:pPr/>
          </a:p>
        </p:txBody>
      </p:sp>
      <p:sp>
        <p:nvSpPr>
          <p:cNvPr id="215" name="Shape 215"/>
          <p:cNvSpPr/>
          <p:nvPr>
            <p:ph type="body" sz="quarter" idx="1"/>
          </p:nvPr>
        </p:nvSpPr>
        <p:spPr>
          <a:prstGeom prst="rect">
            <a:avLst/>
          </a:prstGeom>
        </p:spPr>
        <p:txBody>
          <a:bodyPr/>
          <a:lstStyle/>
          <a:p>
            <a:pPr/>
            <a:r>
              <a:rPr u="sng">
                <a:hlinkClick r:id="rId3" invalidUrl="" action="" tgtFrame="" tooltip="" history="1" highlightClick="0" endSnd="0"/>
              </a:rPr>
              <a:t>patch.com</a:t>
            </a:r>
            <a:r>
              <a:t> is a great local news source. Type in your town or zip and there may be a Patch site in your area.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Shape 219"/>
          <p:cNvSpPr/>
          <p:nvPr>
            <p:ph type="sldImg"/>
          </p:nvPr>
        </p:nvSpPr>
        <p:spPr>
          <a:prstGeom prst="rect">
            <a:avLst/>
          </a:prstGeom>
        </p:spPr>
        <p:txBody>
          <a:bodyPr/>
          <a:lstStyle/>
          <a:p>
            <a:pPr/>
          </a:p>
        </p:txBody>
      </p:sp>
      <p:sp>
        <p:nvSpPr>
          <p:cNvPr id="220" name="Shape 220"/>
          <p:cNvSpPr/>
          <p:nvPr>
            <p:ph type="body" sz="quarter" idx="1"/>
          </p:nvPr>
        </p:nvSpPr>
        <p:spPr>
          <a:prstGeom prst="rect">
            <a:avLst/>
          </a:prstGeom>
        </p:spPr>
        <p:txBody>
          <a:bodyPr/>
          <a:lstStyle/>
          <a:p>
            <a:pPr/>
            <a:r>
              <a:t>Local reporters sometimes search sites like Nextdoor.com, so you can post news here when time permits.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Shape 225"/>
          <p:cNvSpPr/>
          <p:nvPr>
            <p:ph type="sldImg"/>
          </p:nvPr>
        </p:nvSpPr>
        <p:spPr>
          <a:prstGeom prst="rect">
            <a:avLst/>
          </a:prstGeom>
        </p:spPr>
        <p:txBody>
          <a:bodyPr/>
          <a:lstStyle/>
          <a:p>
            <a:pPr/>
          </a:p>
        </p:txBody>
      </p:sp>
      <p:sp>
        <p:nvSpPr>
          <p:cNvPr id="226" name="Shape 226"/>
          <p:cNvSpPr/>
          <p:nvPr>
            <p:ph type="body" sz="quarter" idx="1"/>
          </p:nvPr>
        </p:nvSpPr>
        <p:spPr>
          <a:prstGeom prst="rect">
            <a:avLst/>
          </a:prstGeom>
        </p:spPr>
        <p:txBody>
          <a:bodyPr/>
          <a:lstStyle/>
          <a:p>
            <a:pPr/>
            <a:r>
              <a:t>Make sure you’re up on current events so you don’t pitch a story that’s already been covered.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Shape 232"/>
          <p:cNvSpPr/>
          <p:nvPr>
            <p:ph type="sldImg"/>
          </p:nvPr>
        </p:nvSpPr>
        <p:spPr>
          <a:prstGeom prst="rect">
            <a:avLst/>
          </a:prstGeom>
        </p:spPr>
        <p:txBody>
          <a:bodyPr/>
          <a:lstStyle/>
          <a:p>
            <a:pPr/>
          </a:p>
        </p:txBody>
      </p:sp>
      <p:sp>
        <p:nvSpPr>
          <p:cNvPr id="233" name="Shape 233"/>
          <p:cNvSpPr/>
          <p:nvPr>
            <p:ph type="body" sz="quarter" idx="1"/>
          </p:nvPr>
        </p:nvSpPr>
        <p:spPr>
          <a:prstGeom prst="rect">
            <a:avLst/>
          </a:prstGeom>
        </p:spPr>
        <p:txBody>
          <a:bodyPr/>
          <a:lstStyle/>
          <a:p>
            <a:pPr/>
            <a:r>
              <a:t>Here’s one opinion on the best time to pitch to reporters. Make sure you ask what a publication’s deadlines are so you don’t pitch on the wrong day.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Shape 236"/>
          <p:cNvSpPr/>
          <p:nvPr>
            <p:ph type="sldImg"/>
          </p:nvPr>
        </p:nvSpPr>
        <p:spPr>
          <a:prstGeom prst="rect">
            <a:avLst/>
          </a:prstGeom>
        </p:spPr>
        <p:txBody>
          <a:bodyPr/>
          <a:lstStyle/>
          <a:p>
            <a:pPr/>
          </a:p>
        </p:txBody>
      </p:sp>
      <p:sp>
        <p:nvSpPr>
          <p:cNvPr id="237" name="Shape 237"/>
          <p:cNvSpPr/>
          <p:nvPr>
            <p:ph type="body" sz="quarter" idx="1"/>
          </p:nvPr>
        </p:nvSpPr>
        <p:spPr>
          <a:prstGeom prst="rect">
            <a:avLst/>
          </a:prstGeom>
        </p:spPr>
        <p:txBody>
          <a:bodyPr/>
          <a:lstStyle/>
          <a:p>
            <a:pPr/>
            <a:r>
              <a:t>- Have a good follow up strategy. </a:t>
            </a:r>
          </a:p>
          <a:p>
            <a:pPr marL="279400" indent="-279400">
              <a:buSzPct val="123000"/>
              <a:buChar char="-"/>
            </a:pPr>
            <a:r>
              <a:t>Once a week, have an update with new information each time</a:t>
            </a:r>
          </a:p>
          <a:p>
            <a:pPr/>
          </a:p>
          <a:p>
            <a:pPr/>
            <a:r>
              <a:t>How to reach a journalist:</a:t>
            </a:r>
          </a:p>
          <a:p>
            <a:pPr marL="0" indent="419100">
              <a:buSzPct val="123000"/>
              <a:buFont typeface="Calibri"/>
              <a:buChar char="-"/>
            </a:pPr>
            <a:r>
              <a:t>Email </a:t>
            </a:r>
          </a:p>
          <a:p>
            <a:pPr marL="0" indent="419100">
              <a:buSzPct val="123000"/>
              <a:buFont typeface="Calibri"/>
              <a:buChar char="-"/>
            </a:pPr>
            <a:r>
              <a:t>Social media (Twitter is great) </a:t>
            </a:r>
          </a:p>
          <a:p>
            <a:pPr marL="0" indent="419100">
              <a:buSzPct val="123000"/>
              <a:buFont typeface="Calibri"/>
              <a:buChar char="-"/>
            </a:pPr>
            <a:r>
              <a:t>Text message</a:t>
            </a:r>
          </a:p>
          <a:p>
            <a:pPr marL="0" indent="419100">
              <a:buSzPct val="123000"/>
              <a:buFont typeface="Calibri"/>
              <a:buChar char="-"/>
            </a:pPr>
            <a:r>
              <a:t>Phone call (not preferred)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Shape 161"/>
          <p:cNvSpPr/>
          <p:nvPr>
            <p:ph type="sldImg"/>
          </p:nvPr>
        </p:nvSpPr>
        <p:spPr>
          <a:prstGeom prst="rect">
            <a:avLst/>
          </a:prstGeom>
        </p:spPr>
        <p:txBody>
          <a:bodyPr/>
          <a:lstStyle/>
          <a:p>
            <a:pPr/>
          </a:p>
        </p:txBody>
      </p:sp>
      <p:sp>
        <p:nvSpPr>
          <p:cNvPr id="162" name="Shape 162"/>
          <p:cNvSpPr/>
          <p:nvPr>
            <p:ph type="body" sz="quarter" idx="1"/>
          </p:nvPr>
        </p:nvSpPr>
        <p:spPr>
          <a:prstGeom prst="rect">
            <a:avLst/>
          </a:prstGeom>
        </p:spPr>
        <p:txBody>
          <a:bodyPr/>
          <a:lstStyle/>
          <a:p>
            <a:pPr/>
            <a:r>
              <a:t>- Who are your Internal Publics at your post?</a:t>
            </a:r>
          </a:p>
          <a:p>
            <a:pPr/>
            <a:r>
              <a:t>- What about your External Publics?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Shape 165"/>
          <p:cNvSpPr/>
          <p:nvPr>
            <p:ph type="sldImg"/>
          </p:nvPr>
        </p:nvSpPr>
        <p:spPr>
          <a:prstGeom prst="rect">
            <a:avLst/>
          </a:prstGeom>
        </p:spPr>
        <p:txBody>
          <a:bodyPr/>
          <a:lstStyle/>
          <a:p>
            <a:pPr/>
          </a:p>
        </p:txBody>
      </p:sp>
      <p:sp>
        <p:nvSpPr>
          <p:cNvPr id="166" name="Shape 166"/>
          <p:cNvSpPr/>
          <p:nvPr>
            <p:ph type="body" sz="quarter" idx="1"/>
          </p:nvPr>
        </p:nvSpPr>
        <p:spPr>
          <a:prstGeom prst="rect">
            <a:avLst/>
          </a:prstGeom>
        </p:spPr>
        <p:txBody>
          <a:bodyPr/>
          <a:lstStyle/>
          <a:p>
            <a:pPr/>
            <a:r>
              <a:t>To further define public relations… Here are some things that may relate to the work you do at your post or district.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Shape 169"/>
          <p:cNvSpPr/>
          <p:nvPr>
            <p:ph type="sldImg"/>
          </p:nvPr>
        </p:nvSpPr>
        <p:spPr>
          <a:prstGeom prst="rect">
            <a:avLst/>
          </a:prstGeom>
        </p:spPr>
        <p:txBody>
          <a:bodyPr/>
          <a:lstStyle/>
          <a:p>
            <a:pPr/>
          </a:p>
        </p:txBody>
      </p:sp>
      <p:sp>
        <p:nvSpPr>
          <p:cNvPr id="170" name="Shape 170"/>
          <p:cNvSpPr/>
          <p:nvPr>
            <p:ph type="body" sz="quarter" idx="1"/>
          </p:nvPr>
        </p:nvSpPr>
        <p:spPr>
          <a:prstGeom prst="rect">
            <a:avLst/>
          </a:prstGeom>
        </p:spPr>
        <p:txBody>
          <a:bodyPr/>
          <a:lstStyle/>
          <a:p>
            <a:pPr/>
            <a:r>
              <a:t>Take note of some of the outreach at your disposal:</a:t>
            </a:r>
          </a:p>
          <a:p>
            <a:pPr/>
            <a:r>
              <a:t>Paid – Advertising</a:t>
            </a:r>
          </a:p>
          <a:p>
            <a:pPr/>
            <a:r>
              <a:t>Earned – News coverage </a:t>
            </a:r>
          </a:p>
          <a:p>
            <a:pPr/>
            <a:r>
              <a:t>Shared – Social media </a:t>
            </a:r>
          </a:p>
          <a:p>
            <a:pPr/>
            <a:r>
              <a:t>Owned – Website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Shape 173"/>
          <p:cNvSpPr/>
          <p:nvPr>
            <p:ph type="sldImg"/>
          </p:nvPr>
        </p:nvSpPr>
        <p:spPr>
          <a:prstGeom prst="rect">
            <a:avLst/>
          </a:prstGeom>
        </p:spPr>
        <p:txBody>
          <a:bodyPr/>
          <a:lstStyle/>
          <a:p>
            <a:pPr/>
          </a:p>
        </p:txBody>
      </p:sp>
      <p:sp>
        <p:nvSpPr>
          <p:cNvPr id="174" name="Shape 174"/>
          <p:cNvSpPr/>
          <p:nvPr>
            <p:ph type="body" sz="quarter" idx="1"/>
          </p:nvPr>
        </p:nvSpPr>
        <p:spPr>
          <a:prstGeom prst="rect">
            <a:avLst/>
          </a:prstGeom>
        </p:spPr>
        <p:txBody>
          <a:bodyPr/>
          <a:lstStyle/>
          <a:p>
            <a:pPr/>
            <a:r>
              <a:t>Pay attention to newsworthiness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Shape 177"/>
          <p:cNvSpPr/>
          <p:nvPr>
            <p:ph type="sldImg"/>
          </p:nvPr>
        </p:nvSpPr>
        <p:spPr>
          <a:prstGeom prst="rect">
            <a:avLst/>
          </a:prstGeom>
        </p:spPr>
        <p:txBody>
          <a:bodyPr/>
          <a:lstStyle/>
          <a:p>
            <a:pPr/>
          </a:p>
        </p:txBody>
      </p:sp>
      <p:sp>
        <p:nvSpPr>
          <p:cNvPr id="178" name="Shape 178"/>
          <p:cNvSpPr/>
          <p:nvPr>
            <p:ph type="body" sz="quarter" idx="1"/>
          </p:nvPr>
        </p:nvSpPr>
        <p:spPr>
          <a:prstGeom prst="rect">
            <a:avLst/>
          </a:prstGeom>
        </p:spPr>
        <p:txBody>
          <a:bodyPr/>
          <a:lstStyle/>
          <a:p>
            <a:pPr/>
            <a:r>
              <a:t>1) Impact</a:t>
            </a:r>
          </a:p>
          <a:p>
            <a:pPr/>
            <a:r>
              <a:t>People want to know how a story is going to affect them. What consequences will be suffered if they don’t take action on your issue? How can they improve their lives by buying your product or service?</a:t>
            </a:r>
          </a:p>
          <a:p>
            <a:pPr/>
          </a:p>
          <a:p>
            <a:pPr/>
            <a:r>
              <a:t>2) Timeliness</a:t>
            </a:r>
          </a:p>
          <a:p>
            <a:pPr/>
            <a:r>
              <a:t>It’s called news for a reason—because it’s new information. The more recent your information, the more likely people will find it of interest. In today’s age of internet immediacy, this is even truer than it used to be.</a:t>
            </a:r>
          </a:p>
          <a:p>
            <a:pPr/>
          </a:p>
          <a:p>
            <a:pPr/>
            <a:r>
              <a:t>3) Proximity</a:t>
            </a:r>
          </a:p>
          <a:p>
            <a:pPr/>
            <a:r>
              <a:t>Although the internet is breaking this one down, to some degree, but we are still more likely to care about something down the street than across the world.</a:t>
            </a:r>
          </a:p>
          <a:p>
            <a:pPr/>
          </a:p>
          <a:p>
            <a:pPr/>
            <a:r>
              <a:t>4) Human Interest</a:t>
            </a:r>
          </a:p>
          <a:p>
            <a:pPr/>
            <a:r>
              <a:t>This is one of the most broad categories, and also one of my favorite. These are stories that show something about the human condition. From rags to riches stories, experiential pieces and the like are things that make us feel very strong emotions, they make us smile or laugh, derive purpose and meaning or want to help others.</a:t>
            </a:r>
          </a:p>
          <a:p>
            <a:pPr/>
          </a:p>
          <a:p>
            <a:pPr/>
            <a:r>
              <a:t>5) Conflict</a:t>
            </a:r>
          </a:p>
          <a:p>
            <a:pPr/>
            <a:r>
              <a:t>Fight! Fight! Fight! It’s in our nature to gravitate toward conflict. Just think of how much “news” comes out of every single election—A versus B is a simple conflict to report, and we always want to know who’s going to come out on top.</a:t>
            </a:r>
          </a:p>
          <a:p>
            <a:pPr/>
          </a:p>
          <a:p>
            <a:pPr/>
            <a:r>
              <a:t>6) The Bizarre</a:t>
            </a:r>
          </a:p>
          <a:p>
            <a:pPr/>
            <a:r>
              <a:t>Two words. Octo Mom. Anything with shock value might seem like click bait, but sure enough, we will keep on clicking!</a:t>
            </a:r>
          </a:p>
          <a:p>
            <a:pPr/>
          </a:p>
          <a:p>
            <a:pPr/>
            <a:r>
              <a:t>7) Celebrity</a:t>
            </a:r>
          </a:p>
          <a:p>
            <a:pPr/>
            <a:r>
              <a:t>Whenever something happens to someone important or semi-famous, we tend to care more about it because these people seem special to us, and we feel like—to some extent—we know them.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Shape 183"/>
          <p:cNvSpPr/>
          <p:nvPr>
            <p:ph type="sldImg"/>
          </p:nvPr>
        </p:nvSpPr>
        <p:spPr>
          <a:prstGeom prst="rect">
            <a:avLst/>
          </a:prstGeom>
        </p:spPr>
        <p:txBody>
          <a:bodyPr/>
          <a:lstStyle/>
          <a:p>
            <a:pPr/>
          </a:p>
        </p:txBody>
      </p:sp>
      <p:sp>
        <p:nvSpPr>
          <p:cNvPr id="184" name="Shape 184"/>
          <p:cNvSpPr/>
          <p:nvPr>
            <p:ph type="body" sz="quarter" idx="1"/>
          </p:nvPr>
        </p:nvSpPr>
        <p:spPr>
          <a:prstGeom prst="rect">
            <a:avLst/>
          </a:prstGeom>
        </p:spPr>
        <p:txBody>
          <a:bodyPr/>
          <a:lstStyle/>
          <a:p>
            <a:pPr/>
            <a:r>
              <a:t>- A headline </a:t>
            </a:r>
          </a:p>
          <a:p>
            <a:pPr/>
            <a:r>
              <a:t>- a summary </a:t>
            </a:r>
          </a:p>
          <a:p>
            <a:pPr/>
            <a:r>
              <a:t>- a dateline and lead </a:t>
            </a:r>
          </a:p>
          <a:p>
            <a:pPr/>
            <a:r>
              <a:t>- the body text </a:t>
            </a:r>
          </a:p>
          <a:p>
            <a:pPr/>
            <a:r>
              <a:t>- a quote, a boiler plate statement  </a:t>
            </a:r>
          </a:p>
          <a:p>
            <a:pPr marL="279400" indent="-279400">
              <a:buSzPct val="123000"/>
              <a:buChar char="-"/>
            </a:pPr>
            <a:r>
              <a:t>and contact information for the media to reach you</a:t>
            </a:r>
          </a:p>
          <a:p>
            <a:pPr marL="279400" indent="-279400">
              <a:buSzPct val="123000"/>
              <a:buChar char="-"/>
            </a:pPr>
            <a:r>
              <a:t>Can you tie your news to a compelling personal interest story?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Shape 187"/>
          <p:cNvSpPr/>
          <p:nvPr>
            <p:ph type="sldImg"/>
          </p:nvPr>
        </p:nvSpPr>
        <p:spPr>
          <a:prstGeom prst="rect">
            <a:avLst/>
          </a:prstGeom>
        </p:spPr>
        <p:txBody>
          <a:bodyPr/>
          <a:lstStyle/>
          <a:p>
            <a:pPr/>
          </a:p>
        </p:txBody>
      </p:sp>
      <p:sp>
        <p:nvSpPr>
          <p:cNvPr id="188" name="Shape 188"/>
          <p:cNvSpPr/>
          <p:nvPr>
            <p:ph type="body" sz="quarter" idx="1"/>
          </p:nvPr>
        </p:nvSpPr>
        <p:spPr>
          <a:prstGeom prst="rect">
            <a:avLst/>
          </a:prstGeom>
        </p:spPr>
        <p:txBody>
          <a:bodyPr/>
          <a:lstStyle/>
          <a:p>
            <a:pPr/>
            <a:r>
              <a:t>- A headline </a:t>
            </a:r>
          </a:p>
          <a:p>
            <a:pPr/>
            <a:r>
              <a:t>- a summary </a:t>
            </a:r>
          </a:p>
          <a:p>
            <a:pPr/>
            <a:r>
              <a:t>- a dateline and lead </a:t>
            </a:r>
          </a:p>
          <a:p>
            <a:pPr/>
            <a:r>
              <a:t>- the body text </a:t>
            </a:r>
          </a:p>
          <a:p>
            <a:pPr/>
            <a:r>
              <a:t>- a quote, a boiler plate statement  </a:t>
            </a:r>
          </a:p>
          <a:p>
            <a:pPr marL="279400" indent="-279400">
              <a:buSzPct val="123000"/>
              <a:buChar char="-"/>
            </a:pPr>
            <a:r>
              <a:t>and contact information for the media to reach you</a:t>
            </a:r>
          </a:p>
          <a:p>
            <a:pPr marL="279400" indent="-279400">
              <a:buSzPct val="123000"/>
              <a:buChar char="-"/>
            </a:pPr>
            <a:r>
              <a:t>Can you tie your news to a compelling personal interest story?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Shape 193"/>
          <p:cNvSpPr/>
          <p:nvPr>
            <p:ph type="sldImg"/>
          </p:nvPr>
        </p:nvSpPr>
        <p:spPr>
          <a:prstGeom prst="rect">
            <a:avLst/>
          </a:prstGeom>
        </p:spPr>
        <p:txBody>
          <a:bodyPr/>
          <a:lstStyle/>
          <a:p>
            <a:pPr/>
          </a:p>
        </p:txBody>
      </p:sp>
      <p:sp>
        <p:nvSpPr>
          <p:cNvPr id="194" name="Shape 194"/>
          <p:cNvSpPr/>
          <p:nvPr>
            <p:ph type="body" sz="quarter" idx="1"/>
          </p:nvPr>
        </p:nvSpPr>
        <p:spPr>
          <a:prstGeom prst="rect">
            <a:avLst/>
          </a:prstGeom>
        </p:spPr>
        <p:txBody>
          <a:bodyPr/>
          <a:lstStyle/>
          <a:p>
            <a:pPr/>
            <a:r>
              <a:t>- Media alerts are shorter, they could be in bullet points. You can use this format for simple events that don’t have deeper stories attached.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bg>
      <p:bgPr>
        <a:solidFill>
          <a:srgbClr val="003462"/>
        </a:solidFill>
      </p:bgPr>
    </p:bg>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47162"/>
            <a:ext cx="21971003" cy="636979"/>
          </a:xfrm>
          <a:prstGeom prst="rect">
            <a:avLst/>
          </a:prstGeom>
        </p:spPr>
        <p:txBody>
          <a:bodyPr lIns="45719" tIns="45719" rIns="45719" bIns="45719"/>
          <a:lstStyle>
            <a:lvl1pPr marL="0" indent="0" defTabSz="825500">
              <a:lnSpc>
                <a:spcPct val="100000"/>
              </a:lnSpc>
              <a:spcBef>
                <a:spcPts val="0"/>
              </a:spcBef>
              <a:buSzTx/>
              <a:buNone/>
              <a:defRPr b="1" sz="3600">
                <a:solidFill>
                  <a:srgbClr val="FFFFFF"/>
                </a:solidFill>
              </a:defRPr>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solidFill>
                  <a:srgbClr val="FFFFFF"/>
                </a:solidFill>
              </a:defRPr>
            </a:lvl1pPr>
          </a:lstStyle>
          <a:p>
            <a:pPr/>
            <a:r>
              <a:t>Presentation Title</a:t>
            </a:r>
          </a:p>
        </p:txBody>
      </p:sp>
      <p:sp>
        <p:nvSpPr>
          <p:cNvPr id="13" name="Body Level One…"/>
          <p:cNvSpPr txBox="1"/>
          <p:nvPr>
            <p:ph type="body" sz="quarter" idx="1" hasCustomPrompt="1"/>
          </p:nvPr>
        </p:nvSpPr>
        <p:spPr>
          <a:xfrm>
            <a:off x="1201342" y="7210490"/>
            <a:ext cx="21971001" cy="1905001"/>
          </a:xfrm>
          <a:prstGeom prst="rect">
            <a:avLst/>
          </a:prstGeom>
        </p:spPr>
        <p:txBody>
          <a:bodyPr/>
          <a:lstStyle>
            <a:lvl1pPr marL="0" indent="0" defTabSz="825500">
              <a:lnSpc>
                <a:spcPct val="100000"/>
              </a:lnSpc>
              <a:spcBef>
                <a:spcPts val="0"/>
              </a:spcBef>
              <a:buSzTx/>
              <a:buNone/>
              <a:defRPr b="1" sz="5500">
                <a:solidFill>
                  <a:schemeClr val="accent1"/>
                </a:solidFill>
              </a:defRPr>
            </a:lvl1pPr>
            <a:lvl2pPr marL="0" indent="457200" defTabSz="825500">
              <a:lnSpc>
                <a:spcPct val="100000"/>
              </a:lnSpc>
              <a:spcBef>
                <a:spcPts val="0"/>
              </a:spcBef>
              <a:buSzTx/>
              <a:buNone/>
              <a:defRPr b="1" sz="5500">
                <a:solidFill>
                  <a:schemeClr val="accent1"/>
                </a:solidFill>
              </a:defRPr>
            </a:lvl2pPr>
            <a:lvl3pPr marL="0" indent="914400" defTabSz="825500">
              <a:lnSpc>
                <a:spcPct val="100000"/>
              </a:lnSpc>
              <a:spcBef>
                <a:spcPts val="0"/>
              </a:spcBef>
              <a:buSzTx/>
              <a:buNone/>
              <a:defRPr b="1" sz="5500">
                <a:solidFill>
                  <a:schemeClr val="accent1"/>
                </a:solidFill>
              </a:defRPr>
            </a:lvl3pPr>
            <a:lvl4pPr marL="0" indent="1371600" defTabSz="825500">
              <a:lnSpc>
                <a:spcPct val="100000"/>
              </a:lnSpc>
              <a:spcBef>
                <a:spcPts val="0"/>
              </a:spcBef>
              <a:buSzTx/>
              <a:buNone/>
              <a:defRPr b="1" sz="5500">
                <a:solidFill>
                  <a:schemeClr val="accent1"/>
                </a:solidFill>
              </a:defRPr>
            </a:lvl4pPr>
            <a:lvl5pPr marL="0" indent="1828800" defTabSz="825500">
              <a:lnSpc>
                <a:spcPct val="100000"/>
              </a:lnSpc>
              <a:spcBef>
                <a:spcPts val="0"/>
              </a:spcBef>
              <a:buSzTx/>
              <a:buNone/>
              <a:defRPr b="1" sz="5500">
                <a:solidFill>
                  <a:schemeClr val="accent1"/>
                </a:solidFill>
              </a:defRPr>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solidFill>
                  <a:schemeClr val="accent1">
                    <a:hueOff val="114395"/>
                    <a:lumOff val="-24975"/>
                  </a:schemeClr>
                </a:solidFill>
              </a:defRPr>
            </a:lvl1pPr>
            <a:lvl2pPr marL="0" indent="457200" algn="ctr">
              <a:lnSpc>
                <a:spcPct val="80000"/>
              </a:lnSpc>
              <a:spcBef>
                <a:spcPts val="0"/>
              </a:spcBef>
              <a:buSzTx/>
              <a:buNone/>
              <a:defRPr b="1" spc="-250" sz="25000">
                <a:solidFill>
                  <a:schemeClr val="accent1">
                    <a:hueOff val="114395"/>
                    <a:lumOff val="-24975"/>
                  </a:schemeClr>
                </a:solidFill>
              </a:defRPr>
            </a:lvl2pPr>
            <a:lvl3pPr marL="0" indent="914400" algn="ctr">
              <a:lnSpc>
                <a:spcPct val="80000"/>
              </a:lnSpc>
              <a:spcBef>
                <a:spcPts val="0"/>
              </a:spcBef>
              <a:buSzTx/>
              <a:buNone/>
              <a:defRPr b="1" spc="-250" sz="25000">
                <a:solidFill>
                  <a:schemeClr val="accent1">
                    <a:hueOff val="114395"/>
                    <a:lumOff val="-24975"/>
                  </a:schemeClr>
                </a:solidFill>
              </a:defRPr>
            </a:lvl3pPr>
            <a:lvl4pPr marL="0" indent="1371600" algn="ctr">
              <a:lnSpc>
                <a:spcPct val="80000"/>
              </a:lnSpc>
              <a:spcBef>
                <a:spcPts val="0"/>
              </a:spcBef>
              <a:buSzTx/>
              <a:buNone/>
              <a:defRPr b="1" spc="-250" sz="25000">
                <a:solidFill>
                  <a:schemeClr val="accent1">
                    <a:hueOff val="114395"/>
                    <a:lumOff val="-24975"/>
                  </a:schemeClr>
                </a:solidFill>
              </a:defRPr>
            </a:lvl4pPr>
            <a:lvl5pPr marL="0" indent="1828800" algn="ctr">
              <a:lnSpc>
                <a:spcPct val="80000"/>
              </a:lnSpc>
              <a:spcBef>
                <a:spcPts val="0"/>
              </a:spcBef>
              <a:buSzTx/>
              <a:buNone/>
              <a:defRPr b="1" spc="-250" sz="25000">
                <a:solidFill>
                  <a:schemeClr val="accent1">
                    <a:hueOff val="114395"/>
                    <a:lumOff val="-24975"/>
                  </a:schemeClr>
                </a:solidFill>
              </a:defRPr>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1pPr>
            <a:lvl2pPr marL="638923" indent="-127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2pPr>
            <a:lvl3pPr marL="638923" indent="4445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3pPr>
            <a:lvl4pPr marL="638923" indent="9017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4pPr>
            <a:lvl5pPr marL="638923" indent="13589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Hot-air balloons viewed from below against a blue sky"/>
          <p:cNvSpPr/>
          <p:nvPr>
            <p:ph type="pic" sz="quarter" idx="21"/>
          </p:nvPr>
        </p:nvSpPr>
        <p:spPr>
          <a:xfrm>
            <a:off x="15436504" y="1270000"/>
            <a:ext cx="8167167" cy="5422900"/>
          </a:xfrm>
          <a:prstGeom prst="rect">
            <a:avLst/>
          </a:prstGeom>
        </p:spPr>
        <p:txBody>
          <a:bodyPr lIns="91439" tIns="45719" rIns="91439" bIns="45719">
            <a:noAutofit/>
          </a:bodyPr>
          <a:lstStyle/>
          <a:p>
            <a:pPr/>
          </a:p>
        </p:txBody>
      </p:sp>
      <p:sp>
        <p:nvSpPr>
          <p:cNvPr id="125" name="Close-up of the top of a hot-air balloon viewed from above"/>
          <p:cNvSpPr/>
          <p:nvPr>
            <p:ph type="pic" sz="quarter" idx="22"/>
          </p:nvPr>
        </p:nvSpPr>
        <p:spPr>
          <a:xfrm>
            <a:off x="15461772" y="7085972"/>
            <a:ext cx="8148414" cy="5432276"/>
          </a:xfrm>
          <a:prstGeom prst="rect">
            <a:avLst/>
          </a:prstGeom>
        </p:spPr>
        <p:txBody>
          <a:bodyPr lIns="91439" tIns="45719" rIns="91439" bIns="45719">
            <a:noAutofit/>
          </a:bodyPr>
          <a:lstStyle/>
          <a:p>
            <a:pPr/>
          </a:p>
        </p:txBody>
      </p:sp>
      <p:sp>
        <p:nvSpPr>
          <p:cNvPr id="126" name="Hot-air balloons viewed from below against a blue sky"/>
          <p:cNvSpPr/>
          <p:nvPr>
            <p:ph type="pic" idx="23"/>
          </p:nvPr>
        </p:nvSpPr>
        <p:spPr>
          <a:xfrm>
            <a:off x="-124635" y="1270000"/>
            <a:ext cx="16859219" cy="11239479"/>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Hot-air balloons viewed from below against a blue sky"/>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Close-up of the top of a hot-air balloon viewed from above"/>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solidFill>
                  <a:srgbClr val="FFFFFF"/>
                </a:solidFill>
              </a:defRPr>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solidFill>
                  <a:srgbClr val="FFFFFF"/>
                </a:solidFill>
              </a:defRPr>
            </a:lvl1pPr>
            <a:lvl2pPr marL="0" indent="457200" defTabSz="825500">
              <a:lnSpc>
                <a:spcPct val="100000"/>
              </a:lnSpc>
              <a:spcBef>
                <a:spcPts val="0"/>
              </a:spcBef>
              <a:buSzTx/>
              <a:buNone/>
              <a:defRPr b="1" sz="5500">
                <a:solidFill>
                  <a:srgbClr val="FFFFFF"/>
                </a:solidFill>
              </a:defRPr>
            </a:lvl2pPr>
            <a:lvl3pPr marL="0" indent="914400" defTabSz="825500">
              <a:lnSpc>
                <a:spcPct val="100000"/>
              </a:lnSpc>
              <a:spcBef>
                <a:spcPts val="0"/>
              </a:spcBef>
              <a:buSzTx/>
              <a:buNone/>
              <a:defRPr b="1" sz="5500">
                <a:solidFill>
                  <a:srgbClr val="FFFFFF"/>
                </a:solidFill>
              </a:defRPr>
            </a:lvl3pPr>
            <a:lvl4pPr marL="0" indent="1371600" defTabSz="825500">
              <a:lnSpc>
                <a:spcPct val="100000"/>
              </a:lnSpc>
              <a:spcBef>
                <a:spcPts val="0"/>
              </a:spcBef>
              <a:buSzTx/>
              <a:buNone/>
              <a:defRPr b="1" sz="5500">
                <a:solidFill>
                  <a:srgbClr val="FFFFFF"/>
                </a:solidFill>
              </a:defRPr>
            </a:lvl4pPr>
            <a:lvl5pPr marL="0" indent="1828800" defTabSz="825500">
              <a:lnSpc>
                <a:spcPct val="100000"/>
              </a:lnSpc>
              <a:spcBef>
                <a:spcPts val="0"/>
              </a:spcBef>
              <a:buSzTx/>
              <a:buNone/>
              <a:defRPr b="1" sz="5500">
                <a:solidFill>
                  <a:srgbClr val="FFFFFF"/>
                </a:solidFill>
              </a:defRPr>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Close-up of a hot-air balloon viewed from below"/>
          <p:cNvSpPr/>
          <p:nvPr>
            <p:ph type="pic" idx="21"/>
          </p:nvPr>
        </p:nvSpPr>
        <p:spPr>
          <a:xfrm>
            <a:off x="9226574" y="1270000"/>
            <a:ext cx="16840152" cy="11184435"/>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247900"/>
            <a:ext cx="9779000" cy="934779"/>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Hot-air balloons viewed from below against a blue sky"/>
          <p:cNvSpPr/>
          <p:nvPr>
            <p:ph type="pic" idx="22"/>
          </p:nvPr>
        </p:nvSpPr>
        <p:spPr>
          <a:xfrm>
            <a:off x="8432800" y="1263848"/>
            <a:ext cx="16850011" cy="11188205"/>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bg>
      <p:bgPr>
        <a:solidFill>
          <a:srgbClr val="003462"/>
        </a:solidFill>
      </p:bgPr>
    </p:bg>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solidFill>
                  <a:srgbClr val="FFFFFF"/>
                </a:solidFill>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952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952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1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1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editor@caLegion.org" TargetMode="External"/></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2.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3.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3F6C2A"/>
        </a:solidFill>
      </p:bgPr>
    </p:bg>
    <p:spTree>
      <p:nvGrpSpPr>
        <p:cNvPr id="1" name=""/>
        <p:cNvGrpSpPr/>
        <p:nvPr/>
      </p:nvGrpSpPr>
      <p:grpSpPr>
        <a:xfrm>
          <a:off x="0" y="0"/>
          <a:ext cx="0" cy="0"/>
          <a:chOff x="0" y="0"/>
          <a:chExt cx="0" cy="0"/>
        </a:xfrm>
      </p:grpSpPr>
      <p:sp>
        <p:nvSpPr>
          <p:cNvPr id="151" name="Author and Date"/>
          <p:cNvSpPr txBox="1"/>
          <p:nvPr>
            <p:ph type="body" idx="21"/>
          </p:nvPr>
        </p:nvSpPr>
        <p:spPr>
          <a:prstGeom prst="rect">
            <a:avLst/>
          </a:prstGeom>
        </p:spPr>
        <p:txBody>
          <a:bodyPr/>
          <a:lstStyle/>
          <a:p>
            <a:pPr/>
          </a:p>
        </p:txBody>
      </p:sp>
      <p:sp>
        <p:nvSpPr>
          <p:cNvPr id="152" name="Presentation Title"/>
          <p:cNvSpPr txBox="1"/>
          <p:nvPr>
            <p:ph type="ctrTitle"/>
          </p:nvPr>
        </p:nvSpPr>
        <p:spPr>
          <a:prstGeom prst="rect">
            <a:avLst/>
          </a:prstGeom>
        </p:spPr>
        <p:txBody>
          <a:bodyPr/>
          <a:lstStyle/>
          <a:p>
            <a:pPr/>
          </a:p>
        </p:txBody>
      </p:sp>
      <p:sp>
        <p:nvSpPr>
          <p:cNvPr id="153" name="Presentation Subtitle"/>
          <p:cNvSpPr txBox="1"/>
          <p:nvPr>
            <p:ph type="subTitle" sz="quarter" idx="1"/>
          </p:nvPr>
        </p:nvSpPr>
        <p:spPr>
          <a:prstGeom prst="rect">
            <a:avLst/>
          </a:prstGeom>
        </p:spPr>
        <p:txBody>
          <a:bodyPr/>
          <a:lstStyle/>
          <a:p>
            <a:pPr/>
          </a:p>
        </p:txBody>
      </p:sp>
      <p:pic>
        <p:nvPicPr>
          <p:cNvPr id="154" name="1-intro.jpeg" descr="1-intro.jpeg"/>
          <p:cNvPicPr>
            <a:picLocks noChangeAspect="1"/>
          </p:cNvPicPr>
          <p:nvPr/>
        </p:nvPicPr>
        <p:blipFill>
          <a:blip r:embed="rId2">
            <a:extLst/>
          </a:blip>
          <a:stretch>
            <a:fillRect/>
          </a:stretch>
        </p:blipFill>
        <p:spPr>
          <a:xfrm>
            <a:off x="-462512" y="463369"/>
            <a:ext cx="25436024" cy="12718012"/>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6" name="7-Legion act.png" descr="7-Legion act.png"/>
          <p:cNvPicPr>
            <a:picLocks noChangeAspect="1"/>
          </p:cNvPicPr>
          <p:nvPr/>
        </p:nvPicPr>
        <p:blipFill>
          <a:blip r:embed="rId3">
            <a:extLst/>
          </a:blip>
          <a:stretch>
            <a:fillRect/>
          </a:stretch>
        </p:blipFill>
        <p:spPr>
          <a:xfrm>
            <a:off x="-342777" y="287016"/>
            <a:ext cx="24853076" cy="28995255"/>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0" name="Screen Shot 2021-10-26 at 12.12.12 PM.png" descr="Screen Shot 2021-10-26 at 12.12.12 PM.png"/>
          <p:cNvPicPr>
            <a:picLocks noChangeAspect="1"/>
          </p:cNvPicPr>
          <p:nvPr/>
        </p:nvPicPr>
        <p:blipFill>
          <a:blip r:embed="rId2">
            <a:extLst/>
          </a:blip>
          <a:stretch>
            <a:fillRect/>
          </a:stretch>
        </p:blipFill>
        <p:spPr>
          <a:xfrm>
            <a:off x="6440481" y="-253906"/>
            <a:ext cx="11503038" cy="1410247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2" name="8-media alert.png" descr="8-media alert.png"/>
          <p:cNvPicPr>
            <a:picLocks noChangeAspect="1"/>
          </p:cNvPicPr>
          <p:nvPr/>
        </p:nvPicPr>
        <p:blipFill>
          <a:blip r:embed="rId3">
            <a:extLst/>
          </a:blip>
          <a:stretch>
            <a:fillRect/>
          </a:stretch>
        </p:blipFill>
        <p:spPr>
          <a:xfrm>
            <a:off x="6166601" y="-240908"/>
            <a:ext cx="12050798" cy="14172416"/>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6" name="9- inverted pyramid.png" descr="9- inverted pyramid.png"/>
          <p:cNvPicPr>
            <a:picLocks noChangeAspect="1"/>
          </p:cNvPicPr>
          <p:nvPr/>
        </p:nvPicPr>
        <p:blipFill>
          <a:blip r:embed="rId3">
            <a:extLst/>
          </a:blip>
          <a:stretch>
            <a:fillRect/>
          </a:stretch>
        </p:blipFill>
        <p:spPr>
          <a:xfrm>
            <a:off x="265588" y="1415501"/>
            <a:ext cx="23804875" cy="10747725"/>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Screen Shot 2021-10-25 at 8.12.47 PM.png" descr="Screen Shot 2021-10-25 at 8.12.47 PM.png"/>
          <p:cNvPicPr>
            <a:picLocks noChangeAspect="1"/>
          </p:cNvPicPr>
          <p:nvPr/>
        </p:nvPicPr>
        <p:blipFill>
          <a:blip r:embed="rId3">
            <a:extLst/>
          </a:blip>
          <a:stretch>
            <a:fillRect/>
          </a:stretch>
        </p:blipFill>
        <p:spPr>
          <a:xfrm>
            <a:off x="-194770" y="-2293"/>
            <a:ext cx="24675254" cy="13843629"/>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4" name="Screen Shot 2021-10-25 at 8.23.36 PM.png" descr="Screen Shot 2021-10-25 at 8.23.36 PM.png"/>
          <p:cNvPicPr>
            <a:picLocks noChangeAspect="1"/>
          </p:cNvPicPr>
          <p:nvPr/>
        </p:nvPicPr>
        <p:blipFill>
          <a:blip r:embed="rId3">
            <a:extLst/>
          </a:blip>
          <a:stretch>
            <a:fillRect/>
          </a:stretch>
        </p:blipFill>
        <p:spPr>
          <a:xfrm>
            <a:off x="-246126" y="-1377289"/>
            <a:ext cx="24876252" cy="16470578"/>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 name="Screen Shot 2021-10-25 at 8.59.39 PM.png" descr="Screen Shot 2021-10-25 at 8.59.39 PM.png"/>
          <p:cNvPicPr>
            <a:picLocks noChangeAspect="1"/>
          </p:cNvPicPr>
          <p:nvPr/>
        </p:nvPicPr>
        <p:blipFill>
          <a:blip r:embed="rId3">
            <a:extLst/>
          </a:blip>
          <a:stretch>
            <a:fillRect/>
          </a:stretch>
        </p:blipFill>
        <p:spPr>
          <a:xfrm>
            <a:off x="-21754" y="918810"/>
            <a:ext cx="24997722" cy="12672457"/>
          </a:xfrm>
          <a:prstGeom prst="rect">
            <a:avLst/>
          </a:prstGeom>
          <a:ln w="12700">
            <a:miter lim="400000"/>
          </a:ln>
        </p:spPr>
      </p:pic>
      <p:pic>
        <p:nvPicPr>
          <p:cNvPr id="209" name="Screen Shot 2021-10-25 at 9.00.28 PM.png" descr="Screen Shot 2021-10-25 at 9.00.28 PM.png"/>
          <p:cNvPicPr>
            <a:picLocks noChangeAspect="1"/>
          </p:cNvPicPr>
          <p:nvPr/>
        </p:nvPicPr>
        <p:blipFill>
          <a:blip r:embed="rId4">
            <a:extLst/>
          </a:blip>
          <a:stretch>
            <a:fillRect/>
          </a:stretch>
        </p:blipFill>
        <p:spPr>
          <a:xfrm>
            <a:off x="-160542" y="-199322"/>
            <a:ext cx="24997722" cy="2593682"/>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3" name="Screen Shot 2021-10-25 at 8.28.29 PM.png" descr="Screen Shot 2021-10-25 at 8.28.29 PM.png"/>
          <p:cNvPicPr>
            <a:picLocks noChangeAspect="1"/>
          </p:cNvPicPr>
          <p:nvPr/>
        </p:nvPicPr>
        <p:blipFill>
          <a:blip r:embed="rId3">
            <a:extLst/>
          </a:blip>
          <a:stretch>
            <a:fillRect/>
          </a:stretch>
        </p:blipFill>
        <p:spPr>
          <a:xfrm>
            <a:off x="5630" y="1406817"/>
            <a:ext cx="24384001" cy="12344401"/>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7" name="Screen Shot 2021-10-25 at 8.30.22 PM.png" descr="Screen Shot 2021-10-25 at 8.30.22 PM.png"/>
          <p:cNvPicPr>
            <a:picLocks noChangeAspect="1"/>
          </p:cNvPicPr>
          <p:nvPr/>
        </p:nvPicPr>
        <p:blipFill>
          <a:blip r:embed="rId3">
            <a:extLst/>
          </a:blip>
          <a:stretch>
            <a:fillRect/>
          </a:stretch>
        </p:blipFill>
        <p:spPr>
          <a:xfrm>
            <a:off x="1733" y="5168"/>
            <a:ext cx="24380535" cy="10835793"/>
          </a:xfrm>
          <a:prstGeom prst="rect">
            <a:avLst/>
          </a:prstGeom>
          <a:ln w="12700">
            <a:miter lim="400000"/>
          </a:ln>
        </p:spPr>
      </p:pic>
      <p:pic>
        <p:nvPicPr>
          <p:cNvPr id="218" name="Screen Shot 2021-10-25 at 8.31.12 PM.png" descr="Screen Shot 2021-10-25 at 8.31.12 PM.png"/>
          <p:cNvPicPr>
            <a:picLocks noChangeAspect="1"/>
          </p:cNvPicPr>
          <p:nvPr/>
        </p:nvPicPr>
        <p:blipFill>
          <a:blip r:embed="rId4">
            <a:extLst/>
          </a:blip>
          <a:stretch>
            <a:fillRect/>
          </a:stretch>
        </p:blipFill>
        <p:spPr>
          <a:xfrm>
            <a:off x="6399450" y="10831009"/>
            <a:ext cx="11585100" cy="3011877"/>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36261E"/>
        </a:solidFill>
      </p:bgPr>
    </p:bg>
    <p:spTree>
      <p:nvGrpSpPr>
        <p:cNvPr id="1" name=""/>
        <p:cNvGrpSpPr/>
        <p:nvPr/>
      </p:nvGrpSpPr>
      <p:grpSpPr>
        <a:xfrm>
          <a:off x="0" y="0"/>
          <a:ext cx="0" cy="0"/>
          <a:chOff x="0" y="0"/>
          <a:chExt cx="0" cy="0"/>
        </a:xfrm>
      </p:grpSpPr>
      <p:pic>
        <p:nvPicPr>
          <p:cNvPr id="222" name="piss off a journalist.jpg" descr="piss off a journalist.jpg"/>
          <p:cNvPicPr>
            <a:picLocks noChangeAspect="1"/>
          </p:cNvPicPr>
          <p:nvPr/>
        </p:nvPicPr>
        <p:blipFill>
          <a:blip r:embed="rId2">
            <a:extLst/>
          </a:blip>
          <a:stretch>
            <a:fillRect/>
          </a:stretch>
        </p:blipFill>
        <p:spPr>
          <a:xfrm>
            <a:off x="0" y="2013249"/>
            <a:ext cx="24384000" cy="9435502"/>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313E4E"/>
        </a:solidFill>
      </p:bgPr>
    </p:bg>
    <p:spTree>
      <p:nvGrpSpPr>
        <p:cNvPr id="1" name=""/>
        <p:cNvGrpSpPr/>
        <p:nvPr/>
      </p:nvGrpSpPr>
      <p:grpSpPr>
        <a:xfrm>
          <a:off x="0" y="0"/>
          <a:ext cx="0" cy="0"/>
          <a:chOff x="0" y="0"/>
          <a:chExt cx="0" cy="0"/>
        </a:xfrm>
      </p:grpSpPr>
      <p:pic>
        <p:nvPicPr>
          <p:cNvPr id="156" name="2-PR definition.png" descr="2-PR definition.png"/>
          <p:cNvPicPr>
            <a:picLocks noChangeAspect="1"/>
          </p:cNvPicPr>
          <p:nvPr/>
        </p:nvPicPr>
        <p:blipFill>
          <a:blip r:embed="rId3">
            <a:extLst/>
          </a:blip>
          <a:stretch>
            <a:fillRect/>
          </a:stretch>
        </p:blipFill>
        <p:spPr>
          <a:xfrm>
            <a:off x="5296318" y="0"/>
            <a:ext cx="13791364" cy="13716001"/>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4" name="Screen Shot 2021-10-26 at 12.33.02 PM.png" descr="Screen Shot 2021-10-26 at 12.33.02 PM.png"/>
          <p:cNvPicPr>
            <a:picLocks noChangeAspect="1"/>
          </p:cNvPicPr>
          <p:nvPr/>
        </p:nvPicPr>
        <p:blipFill>
          <a:blip r:embed="rId3">
            <a:extLst/>
          </a:blip>
          <a:stretch>
            <a:fillRect/>
          </a:stretch>
        </p:blipFill>
        <p:spPr>
          <a:xfrm>
            <a:off x="3487204" y="3048196"/>
            <a:ext cx="17638192" cy="7111608"/>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How to Contact Reporters and Editors…"/>
          <p:cNvSpPr txBox="1"/>
          <p:nvPr/>
        </p:nvSpPr>
        <p:spPr>
          <a:xfrm>
            <a:off x="4828071" y="1076324"/>
            <a:ext cx="15986113" cy="1102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10800"/>
              </a:lnSpc>
              <a:defRPr b="1" sz="6900">
                <a:solidFill>
                  <a:srgbClr val="1E2C3E"/>
                </a:solidFill>
                <a:latin typeface="Helvetica"/>
                <a:ea typeface="Helvetica"/>
                <a:cs typeface="Helvetica"/>
                <a:sym typeface="Helvetica"/>
              </a:defRPr>
            </a:pPr>
            <a:r>
              <a:t>How to Contact Reporters and Editors</a:t>
            </a:r>
          </a:p>
          <a:p>
            <a:pPr algn="l" defTabSz="457200">
              <a:lnSpc>
                <a:spcPts val="8500"/>
              </a:lnSpc>
              <a:defRPr b="1" sz="5000">
                <a:solidFill>
                  <a:srgbClr val="1E2C3E"/>
                </a:solidFill>
                <a:latin typeface="Helvetica"/>
                <a:ea typeface="Helvetica"/>
                <a:cs typeface="Helvetica"/>
                <a:sym typeface="Helvetica"/>
              </a:defRPr>
            </a:pPr>
          </a:p>
          <a:p>
            <a:pPr algn="l" defTabSz="457200">
              <a:lnSpc>
                <a:spcPts val="8500"/>
              </a:lnSpc>
              <a:defRPr b="1" sz="5000">
                <a:solidFill>
                  <a:srgbClr val="1E2C3E"/>
                </a:solidFill>
                <a:latin typeface="Helvetica"/>
                <a:ea typeface="Helvetica"/>
                <a:cs typeface="Helvetica"/>
                <a:sym typeface="Helvetica"/>
              </a:defRPr>
            </a:pPr>
            <a:r>
              <a:t>1. Get straight to the point</a:t>
            </a:r>
          </a:p>
          <a:p>
            <a:pPr algn="l" defTabSz="457200">
              <a:defRPr sz="5000">
                <a:solidFill>
                  <a:srgbClr val="000000"/>
                </a:solidFill>
                <a:latin typeface="Times New Roman"/>
                <a:ea typeface="Times New Roman"/>
                <a:cs typeface="Times New Roman"/>
                <a:sym typeface="Times New Roman"/>
              </a:defRPr>
            </a:pPr>
          </a:p>
          <a:p>
            <a:pPr algn="l" defTabSz="457200">
              <a:lnSpc>
                <a:spcPts val="8500"/>
              </a:lnSpc>
              <a:defRPr b="1" sz="5000">
                <a:solidFill>
                  <a:srgbClr val="1E2C3E"/>
                </a:solidFill>
                <a:latin typeface="Helvetica"/>
                <a:ea typeface="Helvetica"/>
                <a:cs typeface="Helvetica"/>
                <a:sym typeface="Helvetica"/>
              </a:defRPr>
            </a:pPr>
            <a:r>
              <a:t>2. Be relevant </a:t>
            </a:r>
          </a:p>
          <a:p>
            <a:pPr algn="l" defTabSz="457200">
              <a:defRPr sz="5000">
                <a:solidFill>
                  <a:srgbClr val="000000"/>
                </a:solidFill>
                <a:latin typeface="Calibri"/>
                <a:ea typeface="Calibri"/>
                <a:cs typeface="Calibri"/>
                <a:sym typeface="Calibri"/>
              </a:defRPr>
            </a:pPr>
          </a:p>
          <a:p>
            <a:pPr algn="l" defTabSz="457200">
              <a:lnSpc>
                <a:spcPts val="8500"/>
              </a:lnSpc>
              <a:defRPr b="1" sz="5000">
                <a:solidFill>
                  <a:srgbClr val="1E2C3E"/>
                </a:solidFill>
                <a:latin typeface="Helvetica"/>
                <a:ea typeface="Helvetica"/>
                <a:cs typeface="Helvetica"/>
                <a:sym typeface="Helvetica"/>
              </a:defRPr>
            </a:pPr>
            <a:r>
              <a:t>3. Personalize your email</a:t>
            </a:r>
          </a:p>
          <a:p>
            <a:pPr algn="l" defTabSz="457200">
              <a:defRPr sz="5000">
                <a:solidFill>
                  <a:srgbClr val="000000"/>
                </a:solidFill>
                <a:latin typeface="Calibri"/>
                <a:ea typeface="Calibri"/>
                <a:cs typeface="Calibri"/>
                <a:sym typeface="Calibri"/>
              </a:defRPr>
            </a:pPr>
          </a:p>
          <a:p>
            <a:pPr algn="l" defTabSz="457200">
              <a:lnSpc>
                <a:spcPts val="8500"/>
              </a:lnSpc>
              <a:defRPr b="1" sz="5000">
                <a:solidFill>
                  <a:srgbClr val="1E2C3E"/>
                </a:solidFill>
                <a:latin typeface="Helvetica"/>
                <a:ea typeface="Helvetica"/>
                <a:cs typeface="Helvetica"/>
                <a:sym typeface="Helvetica"/>
              </a:defRPr>
            </a:pPr>
            <a:r>
              <a:t>4. Don't get lost in the clutter – Know their deadlines</a:t>
            </a:r>
          </a:p>
          <a:p>
            <a:pPr algn="l" defTabSz="457200">
              <a:defRPr sz="5000">
                <a:solidFill>
                  <a:srgbClr val="000000"/>
                </a:solidFill>
                <a:latin typeface="Times New Roman"/>
                <a:ea typeface="Times New Roman"/>
                <a:cs typeface="Times New Roman"/>
                <a:sym typeface="Times New Roman"/>
              </a:defRPr>
            </a:pPr>
          </a:p>
          <a:p>
            <a:pPr algn="l" defTabSz="457200">
              <a:lnSpc>
                <a:spcPts val="8500"/>
              </a:lnSpc>
              <a:defRPr b="1" sz="5000">
                <a:solidFill>
                  <a:srgbClr val="1E2C3E"/>
                </a:solidFill>
                <a:latin typeface="Helvetica"/>
                <a:ea typeface="Helvetica"/>
                <a:cs typeface="Helvetica"/>
                <a:sym typeface="Helvetica"/>
              </a:defRPr>
            </a:pPr>
            <a:r>
              <a:t>5. Stay away from attachments</a:t>
            </a:r>
          </a:p>
          <a:p>
            <a:pPr algn="l" defTabSz="457200">
              <a:defRPr sz="5000">
                <a:solidFill>
                  <a:srgbClr val="000000"/>
                </a:solidFill>
                <a:latin typeface="Times New Roman"/>
                <a:ea typeface="Times New Roman"/>
                <a:cs typeface="Times New Roman"/>
                <a:sym typeface="Times New Roman"/>
              </a:defRPr>
            </a:pPr>
          </a:p>
          <a:p>
            <a:pPr algn="l" defTabSz="457200">
              <a:lnSpc>
                <a:spcPts val="8500"/>
              </a:lnSpc>
              <a:defRPr b="1" sz="5000">
                <a:solidFill>
                  <a:srgbClr val="1E2C3E"/>
                </a:solidFill>
                <a:latin typeface="Helvetica"/>
                <a:ea typeface="Helvetica"/>
                <a:cs typeface="Helvetica"/>
                <a:sym typeface="Helvetica"/>
              </a:defRPr>
            </a:pPr>
            <a:r>
              <a:t>6. Follow up, but avoid being pushy</a:t>
            </a:r>
          </a:p>
        </p:txBody>
      </p:sp>
      <p:pic>
        <p:nvPicPr>
          <p:cNvPr id="229" name="Screen Shot 2021-10-26 at 12.37.25 PM.png" descr="Screen Shot 2021-10-26 at 12.37.25 PM.png"/>
          <p:cNvPicPr>
            <a:picLocks noChangeAspect="1"/>
          </p:cNvPicPr>
          <p:nvPr/>
        </p:nvPicPr>
        <p:blipFill>
          <a:blip r:embed="rId2">
            <a:extLst/>
          </a:blip>
          <a:stretch>
            <a:fillRect/>
          </a:stretch>
        </p:blipFill>
        <p:spPr>
          <a:xfrm>
            <a:off x="467624" y="12524740"/>
            <a:ext cx="1981201" cy="723901"/>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2F2F2"/>
        </a:solidFill>
      </p:bgPr>
    </p:bg>
    <p:spTree>
      <p:nvGrpSpPr>
        <p:cNvPr id="1" name=""/>
        <p:cNvGrpSpPr/>
        <p:nvPr/>
      </p:nvGrpSpPr>
      <p:grpSpPr>
        <a:xfrm>
          <a:off x="0" y="0"/>
          <a:ext cx="0" cy="0"/>
          <a:chOff x="0" y="0"/>
          <a:chExt cx="0" cy="0"/>
        </a:xfrm>
      </p:grpSpPr>
      <p:pic>
        <p:nvPicPr>
          <p:cNvPr id="231" name="Screen Shot 2021-10-26 at 11.56.16 AM.png" descr="Screen Shot 2021-10-26 at 11.56.16 AM.png"/>
          <p:cNvPicPr>
            <a:picLocks noChangeAspect="1"/>
          </p:cNvPicPr>
          <p:nvPr/>
        </p:nvPicPr>
        <p:blipFill>
          <a:blip r:embed="rId3">
            <a:extLst/>
          </a:blip>
          <a:stretch>
            <a:fillRect/>
          </a:stretch>
        </p:blipFill>
        <p:spPr>
          <a:xfrm>
            <a:off x="-40128" y="469358"/>
            <a:ext cx="25028434" cy="12949204"/>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5" name="Screen Shot 2021-10-25 at 7.35.08 PM.png" descr="Screen Shot 2021-10-25 at 7.35.08 PM.png"/>
          <p:cNvPicPr>
            <a:picLocks noChangeAspect="1"/>
          </p:cNvPicPr>
          <p:nvPr/>
        </p:nvPicPr>
        <p:blipFill>
          <a:blip r:embed="rId3">
            <a:extLst/>
          </a:blip>
          <a:stretch>
            <a:fillRect/>
          </a:stretch>
        </p:blipFill>
        <p:spPr>
          <a:xfrm>
            <a:off x="11717" y="-885477"/>
            <a:ext cx="24384001" cy="16121954"/>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Any questions?"/>
          <p:cNvSpPr txBox="1"/>
          <p:nvPr>
            <p:ph type="ctrTitle"/>
          </p:nvPr>
        </p:nvSpPr>
        <p:spPr>
          <a:prstGeom prst="rect">
            <a:avLst/>
          </a:prstGeom>
        </p:spPr>
        <p:txBody>
          <a:bodyPr/>
          <a:lstStyle/>
          <a:p>
            <a:pPr/>
            <a:r>
              <a:t>Any questions?</a:t>
            </a:r>
          </a:p>
        </p:txBody>
      </p:sp>
      <p:sp>
        <p:nvSpPr>
          <p:cNvPr id="240" name="Email Jared Morgan (editor@caLegion.org)"/>
          <p:cNvSpPr txBox="1"/>
          <p:nvPr>
            <p:ph type="subTitle" sz="quarter" idx="1"/>
          </p:nvPr>
        </p:nvSpPr>
        <p:spPr>
          <a:prstGeom prst="rect">
            <a:avLst/>
          </a:prstGeom>
        </p:spPr>
        <p:txBody>
          <a:bodyPr/>
          <a:lstStyle/>
          <a:p>
            <a:pPr defTabSz="1853137">
              <a:lnSpc>
                <a:spcPct val="80000"/>
              </a:lnSpc>
              <a:defRPr spc="-176" sz="8816">
                <a:solidFill>
                  <a:srgbClr val="FFFFFF"/>
                </a:solidFill>
              </a:defRPr>
            </a:pPr>
            <a:r>
              <a:t>Email Jared Morgan (</a:t>
            </a:r>
            <a:r>
              <a:rPr u="sng">
                <a:hlinkClick r:id="rId2" invalidUrl="" action="" tgtFrame="" tooltip="" history="1" highlightClick="0" endSnd="0"/>
              </a:rPr>
              <a:t>editor@caLegion.org</a:t>
            </a:r>
            <a:r>
              <a:t>)</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 name="4-publics.png" descr="4-publics.png"/>
          <p:cNvPicPr>
            <a:picLocks noChangeAspect="1"/>
          </p:cNvPicPr>
          <p:nvPr/>
        </p:nvPicPr>
        <p:blipFill>
          <a:blip r:embed="rId3">
            <a:extLst/>
          </a:blip>
          <a:stretch>
            <a:fillRect/>
          </a:stretch>
        </p:blipFill>
        <p:spPr>
          <a:xfrm>
            <a:off x="723017" y="548989"/>
            <a:ext cx="22779762" cy="12703609"/>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53B2E5"/>
        </a:solidFill>
      </p:bgPr>
    </p:bg>
    <p:spTree>
      <p:nvGrpSpPr>
        <p:cNvPr id="1" name=""/>
        <p:cNvGrpSpPr/>
        <p:nvPr/>
      </p:nvGrpSpPr>
      <p:grpSpPr>
        <a:xfrm>
          <a:off x="0" y="0"/>
          <a:ext cx="0" cy="0"/>
          <a:chOff x="0" y="0"/>
          <a:chExt cx="0" cy="0"/>
        </a:xfrm>
      </p:grpSpPr>
      <p:pic>
        <p:nvPicPr>
          <p:cNvPr id="164" name="3-types of PR.png" descr="3-types of PR.png"/>
          <p:cNvPicPr>
            <a:picLocks noChangeAspect="1"/>
          </p:cNvPicPr>
          <p:nvPr/>
        </p:nvPicPr>
        <p:blipFill>
          <a:blip r:embed="rId3">
            <a:extLst/>
          </a:blip>
          <a:stretch>
            <a:fillRect/>
          </a:stretch>
        </p:blipFill>
        <p:spPr>
          <a:xfrm>
            <a:off x="-66197" y="1744664"/>
            <a:ext cx="24516346" cy="9982355"/>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8" name="5-PESO.jpeg" descr="5-PESO.jpeg"/>
          <p:cNvPicPr>
            <a:picLocks noChangeAspect="1"/>
          </p:cNvPicPr>
          <p:nvPr/>
        </p:nvPicPr>
        <p:blipFill>
          <a:blip r:embed="rId3">
            <a:extLst/>
          </a:blip>
          <a:stretch>
            <a:fillRect/>
          </a:stretch>
        </p:blipFill>
        <p:spPr>
          <a:xfrm>
            <a:off x="3992746" y="-390545"/>
            <a:ext cx="15949513" cy="15949513"/>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76AAB7"/>
        </a:solidFill>
      </p:bgPr>
    </p:bg>
    <p:spTree>
      <p:nvGrpSpPr>
        <p:cNvPr id="1" name=""/>
        <p:cNvGrpSpPr/>
        <p:nvPr/>
      </p:nvGrpSpPr>
      <p:grpSpPr>
        <a:xfrm>
          <a:off x="0" y="0"/>
          <a:ext cx="0" cy="0"/>
          <a:chOff x="0" y="0"/>
          <a:chExt cx="0" cy="0"/>
        </a:xfrm>
      </p:grpSpPr>
      <p:pic>
        <p:nvPicPr>
          <p:cNvPr id="172" name="6-how-to-write-a-press-release-03.png" descr="6-how-to-write-a-press-release-03.png"/>
          <p:cNvPicPr>
            <a:picLocks noChangeAspect="1"/>
          </p:cNvPicPr>
          <p:nvPr/>
        </p:nvPicPr>
        <p:blipFill>
          <a:blip r:embed="rId3">
            <a:extLst/>
          </a:blip>
          <a:stretch>
            <a:fillRect/>
          </a:stretch>
        </p:blipFill>
        <p:spPr>
          <a:xfrm>
            <a:off x="700756" y="-546285"/>
            <a:ext cx="23065237" cy="1587537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 name="slide_4.jpg" descr="slide_4.jpg"/>
          <p:cNvPicPr>
            <a:picLocks noChangeAspect="1"/>
          </p:cNvPicPr>
          <p:nvPr/>
        </p:nvPicPr>
        <p:blipFill>
          <a:blip r:embed="rId3">
            <a:extLst/>
          </a:blip>
          <a:stretch>
            <a:fillRect/>
          </a:stretch>
        </p:blipFill>
        <p:spPr>
          <a:xfrm>
            <a:off x="-101864" y="-1890811"/>
            <a:ext cx="24549364" cy="18412022"/>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AFBFB"/>
        </a:solidFill>
      </p:bgPr>
    </p:bg>
    <p:spTree>
      <p:nvGrpSpPr>
        <p:cNvPr id="1" name=""/>
        <p:cNvGrpSpPr/>
        <p:nvPr/>
      </p:nvGrpSpPr>
      <p:grpSpPr>
        <a:xfrm>
          <a:off x="0" y="0"/>
          <a:ext cx="0" cy="0"/>
          <a:chOff x="0" y="0"/>
          <a:chExt cx="0" cy="0"/>
        </a:xfrm>
      </p:grpSpPr>
      <p:pic>
        <p:nvPicPr>
          <p:cNvPr id="180" name="Screen Shot 2021-10-26 at 11.50.30 AM.png" descr="Screen Shot 2021-10-26 at 11.50.30 AM.png"/>
          <p:cNvPicPr>
            <a:picLocks noChangeAspect="1"/>
          </p:cNvPicPr>
          <p:nvPr/>
        </p:nvPicPr>
        <p:blipFill>
          <a:blip r:embed="rId2">
            <a:extLst/>
          </a:blip>
          <a:stretch>
            <a:fillRect/>
          </a:stretch>
        </p:blipFill>
        <p:spPr>
          <a:xfrm>
            <a:off x="3550253" y="-435369"/>
            <a:ext cx="16597415" cy="14316852"/>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2" name="7-Legion act.png" descr="7-Legion act.png"/>
          <p:cNvPicPr>
            <a:picLocks noChangeAspect="1"/>
          </p:cNvPicPr>
          <p:nvPr/>
        </p:nvPicPr>
        <p:blipFill>
          <a:blip r:embed="rId3">
            <a:extLst/>
          </a:blip>
          <a:stretch>
            <a:fillRect/>
          </a:stretch>
        </p:blipFill>
        <p:spPr>
          <a:xfrm>
            <a:off x="6027675" y="38100"/>
            <a:ext cx="11756573"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30_BasicColor">
  <a:themeElements>
    <a:clrScheme name="30_BasicColor">
      <a:dk1>
        <a:srgbClr val="5E5E5E"/>
      </a:dk1>
      <a:lt1>
        <a:srgbClr val="003462"/>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30_BasicColor">
  <a:themeElements>
    <a:clrScheme name="30_BasicColor">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