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6"/>
  </p:handoutMasterIdLst>
  <p:sldIdLst>
    <p:sldId id="256" r:id="rId2"/>
    <p:sldId id="269" r:id="rId3"/>
    <p:sldId id="277" r:id="rId4"/>
    <p:sldId id="267" r:id="rId5"/>
    <p:sldId id="258" r:id="rId6"/>
    <p:sldId id="271" r:id="rId7"/>
    <p:sldId id="278" r:id="rId8"/>
    <p:sldId id="259" r:id="rId9"/>
    <p:sldId id="293" r:id="rId10"/>
    <p:sldId id="294" r:id="rId11"/>
    <p:sldId id="264" r:id="rId12"/>
    <p:sldId id="261" r:id="rId13"/>
    <p:sldId id="291" r:id="rId14"/>
    <p:sldId id="280" r:id="rId15"/>
    <p:sldId id="284" r:id="rId16"/>
    <p:sldId id="262" r:id="rId17"/>
    <p:sldId id="288" r:id="rId18"/>
    <p:sldId id="287" r:id="rId19"/>
    <p:sldId id="263" r:id="rId20"/>
    <p:sldId id="281" r:id="rId21"/>
    <p:sldId id="257" r:id="rId22"/>
    <p:sldId id="270" r:id="rId23"/>
    <p:sldId id="268" r:id="rId24"/>
    <p:sldId id="265" r:id="rId2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94660"/>
  </p:normalViewPr>
  <p:slideViewPr>
    <p:cSldViewPr snapToGrid="0">
      <p:cViewPr varScale="1">
        <p:scale>
          <a:sx n="64" d="100"/>
          <a:sy n="64" d="100"/>
        </p:scale>
        <p:origin x="978"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305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8CFB93-3647-1C24-A935-E5A1BC4017D0}"/>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a:extLst>
              <a:ext uri="{FF2B5EF4-FFF2-40B4-BE49-F238E27FC236}">
                <a16:creationId xmlns:a16="http://schemas.microsoft.com/office/drawing/2014/main" id="{A0E2191F-E69C-3EF5-283F-F33E4016D0A2}"/>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B7CAB3B9-86DD-4663-A194-C43756D9043D}" type="datetimeFigureOut">
              <a:rPr lang="en-US" smtClean="0"/>
              <a:t>6/18/2026</a:t>
            </a:fld>
            <a:endParaRPr lang="en-US" dirty="0"/>
          </a:p>
        </p:txBody>
      </p:sp>
      <p:sp>
        <p:nvSpPr>
          <p:cNvPr id="4" name="Footer Placeholder 3">
            <a:extLst>
              <a:ext uri="{FF2B5EF4-FFF2-40B4-BE49-F238E27FC236}">
                <a16:creationId xmlns:a16="http://schemas.microsoft.com/office/drawing/2014/main" id="{01DAA04A-E09F-2FB4-EADA-EE12842C240B}"/>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BBA60EA-1D5F-8AD9-A4D5-AE142947B24D}"/>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88AA4FDA-D499-4BE2-8F1E-71C95A6B5F2E}" type="slidenum">
              <a:rPr lang="en-US" smtClean="0"/>
              <a:t>‹#›</a:t>
            </a:fld>
            <a:endParaRPr lang="en-US" dirty="0"/>
          </a:p>
        </p:txBody>
      </p:sp>
    </p:spTree>
    <p:extLst>
      <p:ext uri="{BB962C8B-B14F-4D97-AF65-F5344CB8AC3E}">
        <p14:creationId xmlns:p14="http://schemas.microsoft.com/office/powerpoint/2010/main" val="110134081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C3528-5C80-F167-2577-86FD008239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41CF5-6207-B9ED-B344-DFE202602A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07B67E-ED7E-ACE5-0FD3-3DEECE778569}"/>
              </a:ext>
            </a:extLst>
          </p:cNvPr>
          <p:cNvSpPr>
            <a:spLocks noGrp="1"/>
          </p:cNvSpPr>
          <p:nvPr>
            <p:ph type="dt" sz="half" idx="10"/>
          </p:nvPr>
        </p:nvSpPr>
        <p:spPr/>
        <p:txBody>
          <a:bodyPr/>
          <a:lstStyle/>
          <a:p>
            <a:fld id="{6A96FD60-0505-4E0A-90D4-820B425DEC3C}" type="datetimeFigureOut">
              <a:rPr lang="en-US" smtClean="0"/>
              <a:t>6/18/2026</a:t>
            </a:fld>
            <a:endParaRPr lang="en-US" dirty="0"/>
          </a:p>
        </p:txBody>
      </p:sp>
      <p:sp>
        <p:nvSpPr>
          <p:cNvPr id="5" name="Footer Placeholder 4">
            <a:extLst>
              <a:ext uri="{FF2B5EF4-FFF2-40B4-BE49-F238E27FC236}">
                <a16:creationId xmlns:a16="http://schemas.microsoft.com/office/drawing/2014/main" id="{8DBA0D47-2E28-679C-0435-11BDB78693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AE59B7-A766-48B7-64E3-63C6C1074138}"/>
              </a:ext>
            </a:extLst>
          </p:cNvPr>
          <p:cNvSpPr>
            <a:spLocks noGrp="1"/>
          </p:cNvSpPr>
          <p:nvPr>
            <p:ph type="sldNum" sz="quarter" idx="12"/>
          </p:nvPr>
        </p:nvSpPr>
        <p:spPr/>
        <p:txBody>
          <a:bodyPr/>
          <a:lstStyle/>
          <a:p>
            <a:fld id="{64A2F643-5663-48D6-8BB5-22079763E0C0}" type="slidenum">
              <a:rPr lang="en-US" smtClean="0"/>
              <a:t>‹#›</a:t>
            </a:fld>
            <a:endParaRPr lang="en-US" dirty="0"/>
          </a:p>
        </p:txBody>
      </p:sp>
    </p:spTree>
    <p:extLst>
      <p:ext uri="{BB962C8B-B14F-4D97-AF65-F5344CB8AC3E}">
        <p14:creationId xmlns:p14="http://schemas.microsoft.com/office/powerpoint/2010/main" val="534420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DB8A8-B48C-C799-80E9-9EAA935111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FAB97A-EB33-F555-670C-44118C9672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C64AB1-CE49-8B04-8854-67E883F1DFF6}"/>
              </a:ext>
            </a:extLst>
          </p:cNvPr>
          <p:cNvSpPr>
            <a:spLocks noGrp="1"/>
          </p:cNvSpPr>
          <p:nvPr>
            <p:ph type="dt" sz="half" idx="10"/>
          </p:nvPr>
        </p:nvSpPr>
        <p:spPr/>
        <p:txBody>
          <a:bodyPr/>
          <a:lstStyle/>
          <a:p>
            <a:fld id="{6A96FD60-0505-4E0A-90D4-820B425DEC3C}" type="datetimeFigureOut">
              <a:rPr lang="en-US" smtClean="0"/>
              <a:t>6/18/2026</a:t>
            </a:fld>
            <a:endParaRPr lang="en-US" dirty="0"/>
          </a:p>
        </p:txBody>
      </p:sp>
      <p:sp>
        <p:nvSpPr>
          <p:cNvPr id="5" name="Footer Placeholder 4">
            <a:extLst>
              <a:ext uri="{FF2B5EF4-FFF2-40B4-BE49-F238E27FC236}">
                <a16:creationId xmlns:a16="http://schemas.microsoft.com/office/drawing/2014/main" id="{4D2611A1-63D7-E78D-BD62-06A70B31C8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EEC3A4-B681-32FE-970F-3CB5D3CA0BF3}"/>
              </a:ext>
            </a:extLst>
          </p:cNvPr>
          <p:cNvSpPr>
            <a:spLocks noGrp="1"/>
          </p:cNvSpPr>
          <p:nvPr>
            <p:ph type="sldNum" sz="quarter" idx="12"/>
          </p:nvPr>
        </p:nvSpPr>
        <p:spPr/>
        <p:txBody>
          <a:bodyPr/>
          <a:lstStyle/>
          <a:p>
            <a:fld id="{64A2F643-5663-48D6-8BB5-22079763E0C0}" type="slidenum">
              <a:rPr lang="en-US" smtClean="0"/>
              <a:t>‹#›</a:t>
            </a:fld>
            <a:endParaRPr lang="en-US" dirty="0"/>
          </a:p>
        </p:txBody>
      </p:sp>
    </p:spTree>
    <p:extLst>
      <p:ext uri="{BB962C8B-B14F-4D97-AF65-F5344CB8AC3E}">
        <p14:creationId xmlns:p14="http://schemas.microsoft.com/office/powerpoint/2010/main" val="2901167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4F78B1-1D5A-DE2A-E64E-DCA1A6B81B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581785-9493-7CA7-44E5-D72F09977C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613ED-4492-50A2-3D6E-8544965AAEC7}"/>
              </a:ext>
            </a:extLst>
          </p:cNvPr>
          <p:cNvSpPr>
            <a:spLocks noGrp="1"/>
          </p:cNvSpPr>
          <p:nvPr>
            <p:ph type="dt" sz="half" idx="10"/>
          </p:nvPr>
        </p:nvSpPr>
        <p:spPr/>
        <p:txBody>
          <a:bodyPr/>
          <a:lstStyle/>
          <a:p>
            <a:fld id="{6A96FD60-0505-4E0A-90D4-820B425DEC3C}" type="datetimeFigureOut">
              <a:rPr lang="en-US" smtClean="0"/>
              <a:t>6/18/2026</a:t>
            </a:fld>
            <a:endParaRPr lang="en-US" dirty="0"/>
          </a:p>
        </p:txBody>
      </p:sp>
      <p:sp>
        <p:nvSpPr>
          <p:cNvPr id="5" name="Footer Placeholder 4">
            <a:extLst>
              <a:ext uri="{FF2B5EF4-FFF2-40B4-BE49-F238E27FC236}">
                <a16:creationId xmlns:a16="http://schemas.microsoft.com/office/drawing/2014/main" id="{074F53C4-2D05-2435-AF0E-5A0CE1FE11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CF51D4-57FA-525A-5D05-537B7ED7C393}"/>
              </a:ext>
            </a:extLst>
          </p:cNvPr>
          <p:cNvSpPr>
            <a:spLocks noGrp="1"/>
          </p:cNvSpPr>
          <p:nvPr>
            <p:ph type="sldNum" sz="quarter" idx="12"/>
          </p:nvPr>
        </p:nvSpPr>
        <p:spPr/>
        <p:txBody>
          <a:bodyPr/>
          <a:lstStyle/>
          <a:p>
            <a:fld id="{64A2F643-5663-48D6-8BB5-22079763E0C0}" type="slidenum">
              <a:rPr lang="en-US" smtClean="0"/>
              <a:t>‹#›</a:t>
            </a:fld>
            <a:endParaRPr lang="en-US" dirty="0"/>
          </a:p>
        </p:txBody>
      </p:sp>
    </p:spTree>
    <p:extLst>
      <p:ext uri="{BB962C8B-B14F-4D97-AF65-F5344CB8AC3E}">
        <p14:creationId xmlns:p14="http://schemas.microsoft.com/office/powerpoint/2010/main" val="141103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2E562-2619-C514-0EC7-7F9454772D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14063B-E2A7-38F6-064D-A0E8FCED7E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7E7225-68AD-363E-9308-1EE2660FAE37}"/>
              </a:ext>
            </a:extLst>
          </p:cNvPr>
          <p:cNvSpPr>
            <a:spLocks noGrp="1"/>
          </p:cNvSpPr>
          <p:nvPr>
            <p:ph type="dt" sz="half" idx="10"/>
          </p:nvPr>
        </p:nvSpPr>
        <p:spPr/>
        <p:txBody>
          <a:bodyPr/>
          <a:lstStyle/>
          <a:p>
            <a:fld id="{6A96FD60-0505-4E0A-90D4-820B425DEC3C}" type="datetimeFigureOut">
              <a:rPr lang="en-US" smtClean="0"/>
              <a:t>6/18/2026</a:t>
            </a:fld>
            <a:endParaRPr lang="en-US" dirty="0"/>
          </a:p>
        </p:txBody>
      </p:sp>
      <p:sp>
        <p:nvSpPr>
          <p:cNvPr id="5" name="Footer Placeholder 4">
            <a:extLst>
              <a:ext uri="{FF2B5EF4-FFF2-40B4-BE49-F238E27FC236}">
                <a16:creationId xmlns:a16="http://schemas.microsoft.com/office/drawing/2014/main" id="{5EAF7F6E-119C-1A4C-2B84-3037FCA1AF3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39C03D-9552-C36C-E5C1-BA01A06B6EDB}"/>
              </a:ext>
            </a:extLst>
          </p:cNvPr>
          <p:cNvSpPr>
            <a:spLocks noGrp="1"/>
          </p:cNvSpPr>
          <p:nvPr>
            <p:ph type="sldNum" sz="quarter" idx="12"/>
          </p:nvPr>
        </p:nvSpPr>
        <p:spPr/>
        <p:txBody>
          <a:bodyPr/>
          <a:lstStyle/>
          <a:p>
            <a:fld id="{64A2F643-5663-48D6-8BB5-22079763E0C0}" type="slidenum">
              <a:rPr lang="en-US" smtClean="0"/>
              <a:t>‹#›</a:t>
            </a:fld>
            <a:endParaRPr lang="en-US" dirty="0"/>
          </a:p>
        </p:txBody>
      </p:sp>
    </p:spTree>
    <p:extLst>
      <p:ext uri="{BB962C8B-B14F-4D97-AF65-F5344CB8AC3E}">
        <p14:creationId xmlns:p14="http://schemas.microsoft.com/office/powerpoint/2010/main" val="1411451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182D-0CC4-64DA-0DFE-ED77CB2AD0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FFF99A-E901-C088-70AF-AECB5F97E92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93F7CE-0540-8342-BF7F-8E5D25F847F5}"/>
              </a:ext>
            </a:extLst>
          </p:cNvPr>
          <p:cNvSpPr>
            <a:spLocks noGrp="1"/>
          </p:cNvSpPr>
          <p:nvPr>
            <p:ph type="dt" sz="half" idx="10"/>
          </p:nvPr>
        </p:nvSpPr>
        <p:spPr/>
        <p:txBody>
          <a:bodyPr/>
          <a:lstStyle/>
          <a:p>
            <a:fld id="{6A96FD60-0505-4E0A-90D4-820B425DEC3C}" type="datetimeFigureOut">
              <a:rPr lang="en-US" smtClean="0"/>
              <a:t>6/18/2026</a:t>
            </a:fld>
            <a:endParaRPr lang="en-US" dirty="0"/>
          </a:p>
        </p:txBody>
      </p:sp>
      <p:sp>
        <p:nvSpPr>
          <p:cNvPr id="5" name="Footer Placeholder 4">
            <a:extLst>
              <a:ext uri="{FF2B5EF4-FFF2-40B4-BE49-F238E27FC236}">
                <a16:creationId xmlns:a16="http://schemas.microsoft.com/office/drawing/2014/main" id="{8B09B9EA-85DC-8B9A-1ED0-052D24CED7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9EA6CD-37D1-F0D6-A55F-0ED141F20D34}"/>
              </a:ext>
            </a:extLst>
          </p:cNvPr>
          <p:cNvSpPr>
            <a:spLocks noGrp="1"/>
          </p:cNvSpPr>
          <p:nvPr>
            <p:ph type="sldNum" sz="quarter" idx="12"/>
          </p:nvPr>
        </p:nvSpPr>
        <p:spPr/>
        <p:txBody>
          <a:bodyPr/>
          <a:lstStyle/>
          <a:p>
            <a:fld id="{64A2F643-5663-48D6-8BB5-22079763E0C0}" type="slidenum">
              <a:rPr lang="en-US" smtClean="0"/>
              <a:t>‹#›</a:t>
            </a:fld>
            <a:endParaRPr lang="en-US" dirty="0"/>
          </a:p>
        </p:txBody>
      </p:sp>
    </p:spTree>
    <p:extLst>
      <p:ext uri="{BB962C8B-B14F-4D97-AF65-F5344CB8AC3E}">
        <p14:creationId xmlns:p14="http://schemas.microsoft.com/office/powerpoint/2010/main" val="311233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6C32-224F-153B-2358-C8D283DE76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1776BB-8B06-4E17-ED76-AC9A9005FD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790FE4-8047-A45C-356C-2590FC6858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77A0F5-7883-95A3-A259-D62522BA3F32}"/>
              </a:ext>
            </a:extLst>
          </p:cNvPr>
          <p:cNvSpPr>
            <a:spLocks noGrp="1"/>
          </p:cNvSpPr>
          <p:nvPr>
            <p:ph type="dt" sz="half" idx="10"/>
          </p:nvPr>
        </p:nvSpPr>
        <p:spPr/>
        <p:txBody>
          <a:bodyPr/>
          <a:lstStyle/>
          <a:p>
            <a:fld id="{6A96FD60-0505-4E0A-90D4-820B425DEC3C}" type="datetimeFigureOut">
              <a:rPr lang="en-US" smtClean="0"/>
              <a:t>6/18/2026</a:t>
            </a:fld>
            <a:endParaRPr lang="en-US" dirty="0"/>
          </a:p>
        </p:txBody>
      </p:sp>
      <p:sp>
        <p:nvSpPr>
          <p:cNvPr id="6" name="Footer Placeholder 5">
            <a:extLst>
              <a:ext uri="{FF2B5EF4-FFF2-40B4-BE49-F238E27FC236}">
                <a16:creationId xmlns:a16="http://schemas.microsoft.com/office/drawing/2014/main" id="{CFE24DEC-8F90-DE7D-149C-6D3211E5D87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ABBA3D9-0A14-7C19-C6E8-AF0E2907A7E8}"/>
              </a:ext>
            </a:extLst>
          </p:cNvPr>
          <p:cNvSpPr>
            <a:spLocks noGrp="1"/>
          </p:cNvSpPr>
          <p:nvPr>
            <p:ph type="sldNum" sz="quarter" idx="12"/>
          </p:nvPr>
        </p:nvSpPr>
        <p:spPr/>
        <p:txBody>
          <a:bodyPr/>
          <a:lstStyle/>
          <a:p>
            <a:fld id="{64A2F643-5663-48D6-8BB5-22079763E0C0}" type="slidenum">
              <a:rPr lang="en-US" smtClean="0"/>
              <a:t>‹#›</a:t>
            </a:fld>
            <a:endParaRPr lang="en-US" dirty="0"/>
          </a:p>
        </p:txBody>
      </p:sp>
    </p:spTree>
    <p:extLst>
      <p:ext uri="{BB962C8B-B14F-4D97-AF65-F5344CB8AC3E}">
        <p14:creationId xmlns:p14="http://schemas.microsoft.com/office/powerpoint/2010/main" val="3043519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9F78E-4390-6C20-7541-8A9D6CAE18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AB0CAE-EF0B-F3D6-3FBC-C640DFFD21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D3FC54-61D9-5F2B-CEBF-484609B60F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1474A6-6C98-B94B-C12E-628D47B21F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58FD65-B4FC-E494-6D07-C7828CCE1B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C0209A-053A-36B3-C1EC-5D4C7E786736}"/>
              </a:ext>
            </a:extLst>
          </p:cNvPr>
          <p:cNvSpPr>
            <a:spLocks noGrp="1"/>
          </p:cNvSpPr>
          <p:nvPr>
            <p:ph type="dt" sz="half" idx="10"/>
          </p:nvPr>
        </p:nvSpPr>
        <p:spPr/>
        <p:txBody>
          <a:bodyPr/>
          <a:lstStyle/>
          <a:p>
            <a:fld id="{6A96FD60-0505-4E0A-90D4-820B425DEC3C}" type="datetimeFigureOut">
              <a:rPr lang="en-US" smtClean="0"/>
              <a:t>6/18/2026</a:t>
            </a:fld>
            <a:endParaRPr lang="en-US" dirty="0"/>
          </a:p>
        </p:txBody>
      </p:sp>
      <p:sp>
        <p:nvSpPr>
          <p:cNvPr id="8" name="Footer Placeholder 7">
            <a:extLst>
              <a:ext uri="{FF2B5EF4-FFF2-40B4-BE49-F238E27FC236}">
                <a16:creationId xmlns:a16="http://schemas.microsoft.com/office/drawing/2014/main" id="{B46D6DE9-D908-C5F9-E63E-AF8ECA56D9F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53CAB98-AF8D-DA15-1469-F165D21F81D4}"/>
              </a:ext>
            </a:extLst>
          </p:cNvPr>
          <p:cNvSpPr>
            <a:spLocks noGrp="1"/>
          </p:cNvSpPr>
          <p:nvPr>
            <p:ph type="sldNum" sz="quarter" idx="12"/>
          </p:nvPr>
        </p:nvSpPr>
        <p:spPr/>
        <p:txBody>
          <a:bodyPr/>
          <a:lstStyle/>
          <a:p>
            <a:fld id="{64A2F643-5663-48D6-8BB5-22079763E0C0}" type="slidenum">
              <a:rPr lang="en-US" smtClean="0"/>
              <a:t>‹#›</a:t>
            </a:fld>
            <a:endParaRPr lang="en-US" dirty="0"/>
          </a:p>
        </p:txBody>
      </p:sp>
    </p:spTree>
    <p:extLst>
      <p:ext uri="{BB962C8B-B14F-4D97-AF65-F5344CB8AC3E}">
        <p14:creationId xmlns:p14="http://schemas.microsoft.com/office/powerpoint/2010/main" val="4103867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A3FDE-9D7F-283A-8801-2C4FB08B65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BED172-C611-5BC7-FAE1-ECCAB3CBDE42}"/>
              </a:ext>
            </a:extLst>
          </p:cNvPr>
          <p:cNvSpPr>
            <a:spLocks noGrp="1"/>
          </p:cNvSpPr>
          <p:nvPr>
            <p:ph type="dt" sz="half" idx="10"/>
          </p:nvPr>
        </p:nvSpPr>
        <p:spPr/>
        <p:txBody>
          <a:bodyPr/>
          <a:lstStyle/>
          <a:p>
            <a:fld id="{6A96FD60-0505-4E0A-90D4-820B425DEC3C}" type="datetimeFigureOut">
              <a:rPr lang="en-US" smtClean="0"/>
              <a:t>6/18/2026</a:t>
            </a:fld>
            <a:endParaRPr lang="en-US" dirty="0"/>
          </a:p>
        </p:txBody>
      </p:sp>
      <p:sp>
        <p:nvSpPr>
          <p:cNvPr id="4" name="Footer Placeholder 3">
            <a:extLst>
              <a:ext uri="{FF2B5EF4-FFF2-40B4-BE49-F238E27FC236}">
                <a16:creationId xmlns:a16="http://schemas.microsoft.com/office/drawing/2014/main" id="{1A167C94-C873-8246-CE43-B09441D0E81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2086AFC-6F22-23DE-014B-8E168ECB7989}"/>
              </a:ext>
            </a:extLst>
          </p:cNvPr>
          <p:cNvSpPr>
            <a:spLocks noGrp="1"/>
          </p:cNvSpPr>
          <p:nvPr>
            <p:ph type="sldNum" sz="quarter" idx="12"/>
          </p:nvPr>
        </p:nvSpPr>
        <p:spPr/>
        <p:txBody>
          <a:bodyPr/>
          <a:lstStyle/>
          <a:p>
            <a:fld id="{64A2F643-5663-48D6-8BB5-22079763E0C0}" type="slidenum">
              <a:rPr lang="en-US" smtClean="0"/>
              <a:t>‹#›</a:t>
            </a:fld>
            <a:endParaRPr lang="en-US" dirty="0"/>
          </a:p>
        </p:txBody>
      </p:sp>
    </p:spTree>
    <p:extLst>
      <p:ext uri="{BB962C8B-B14F-4D97-AF65-F5344CB8AC3E}">
        <p14:creationId xmlns:p14="http://schemas.microsoft.com/office/powerpoint/2010/main" val="3464941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119A62-E229-25A2-F374-A627B16B3299}"/>
              </a:ext>
            </a:extLst>
          </p:cNvPr>
          <p:cNvSpPr>
            <a:spLocks noGrp="1"/>
          </p:cNvSpPr>
          <p:nvPr>
            <p:ph type="dt" sz="half" idx="10"/>
          </p:nvPr>
        </p:nvSpPr>
        <p:spPr/>
        <p:txBody>
          <a:bodyPr/>
          <a:lstStyle/>
          <a:p>
            <a:fld id="{6A96FD60-0505-4E0A-90D4-820B425DEC3C}" type="datetimeFigureOut">
              <a:rPr lang="en-US" smtClean="0"/>
              <a:t>6/18/2026</a:t>
            </a:fld>
            <a:endParaRPr lang="en-US" dirty="0"/>
          </a:p>
        </p:txBody>
      </p:sp>
      <p:sp>
        <p:nvSpPr>
          <p:cNvPr id="3" name="Footer Placeholder 2">
            <a:extLst>
              <a:ext uri="{FF2B5EF4-FFF2-40B4-BE49-F238E27FC236}">
                <a16:creationId xmlns:a16="http://schemas.microsoft.com/office/drawing/2014/main" id="{D876A8CD-6B9E-AE37-910A-D6D1FDE20B5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85F97A9-ECB0-8729-100E-75BD7C9E0A0C}"/>
              </a:ext>
            </a:extLst>
          </p:cNvPr>
          <p:cNvSpPr>
            <a:spLocks noGrp="1"/>
          </p:cNvSpPr>
          <p:nvPr>
            <p:ph type="sldNum" sz="quarter" idx="12"/>
          </p:nvPr>
        </p:nvSpPr>
        <p:spPr/>
        <p:txBody>
          <a:bodyPr/>
          <a:lstStyle/>
          <a:p>
            <a:fld id="{64A2F643-5663-48D6-8BB5-22079763E0C0}" type="slidenum">
              <a:rPr lang="en-US" smtClean="0"/>
              <a:t>‹#›</a:t>
            </a:fld>
            <a:endParaRPr lang="en-US" dirty="0"/>
          </a:p>
        </p:txBody>
      </p:sp>
    </p:spTree>
    <p:extLst>
      <p:ext uri="{BB962C8B-B14F-4D97-AF65-F5344CB8AC3E}">
        <p14:creationId xmlns:p14="http://schemas.microsoft.com/office/powerpoint/2010/main" val="41932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F191B-E348-8DD7-30B3-1FD740B081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99C039-CC1A-EF0F-4D49-291F8860CE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40147B-0F0D-C061-E931-F775304422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6CB7FE-0952-49DB-5EF8-D36C69244040}"/>
              </a:ext>
            </a:extLst>
          </p:cNvPr>
          <p:cNvSpPr>
            <a:spLocks noGrp="1"/>
          </p:cNvSpPr>
          <p:nvPr>
            <p:ph type="dt" sz="half" idx="10"/>
          </p:nvPr>
        </p:nvSpPr>
        <p:spPr/>
        <p:txBody>
          <a:bodyPr/>
          <a:lstStyle/>
          <a:p>
            <a:fld id="{6A96FD60-0505-4E0A-90D4-820B425DEC3C}" type="datetimeFigureOut">
              <a:rPr lang="en-US" smtClean="0"/>
              <a:t>6/18/2026</a:t>
            </a:fld>
            <a:endParaRPr lang="en-US" dirty="0"/>
          </a:p>
        </p:txBody>
      </p:sp>
      <p:sp>
        <p:nvSpPr>
          <p:cNvPr id="6" name="Footer Placeholder 5">
            <a:extLst>
              <a:ext uri="{FF2B5EF4-FFF2-40B4-BE49-F238E27FC236}">
                <a16:creationId xmlns:a16="http://schemas.microsoft.com/office/drawing/2014/main" id="{896023E3-61AB-50D1-87A1-455B38A9443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E677E59-2D53-3DB1-3023-98FCB5B19EA0}"/>
              </a:ext>
            </a:extLst>
          </p:cNvPr>
          <p:cNvSpPr>
            <a:spLocks noGrp="1"/>
          </p:cNvSpPr>
          <p:nvPr>
            <p:ph type="sldNum" sz="quarter" idx="12"/>
          </p:nvPr>
        </p:nvSpPr>
        <p:spPr/>
        <p:txBody>
          <a:bodyPr/>
          <a:lstStyle/>
          <a:p>
            <a:fld id="{64A2F643-5663-48D6-8BB5-22079763E0C0}" type="slidenum">
              <a:rPr lang="en-US" smtClean="0"/>
              <a:t>‹#›</a:t>
            </a:fld>
            <a:endParaRPr lang="en-US" dirty="0"/>
          </a:p>
        </p:txBody>
      </p:sp>
    </p:spTree>
    <p:extLst>
      <p:ext uri="{BB962C8B-B14F-4D97-AF65-F5344CB8AC3E}">
        <p14:creationId xmlns:p14="http://schemas.microsoft.com/office/powerpoint/2010/main" val="195376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18D6A-409A-24C9-FF58-EB8C300A34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F6DE35-9BB5-1A34-593F-CC3306AB12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5D078F3-AC16-C326-3EA2-C1D84AF87C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3DE0D1-16F8-DC29-38D7-F6A39D804920}"/>
              </a:ext>
            </a:extLst>
          </p:cNvPr>
          <p:cNvSpPr>
            <a:spLocks noGrp="1"/>
          </p:cNvSpPr>
          <p:nvPr>
            <p:ph type="dt" sz="half" idx="10"/>
          </p:nvPr>
        </p:nvSpPr>
        <p:spPr/>
        <p:txBody>
          <a:bodyPr/>
          <a:lstStyle/>
          <a:p>
            <a:fld id="{6A96FD60-0505-4E0A-90D4-820B425DEC3C}" type="datetimeFigureOut">
              <a:rPr lang="en-US" smtClean="0"/>
              <a:t>6/18/2026</a:t>
            </a:fld>
            <a:endParaRPr lang="en-US" dirty="0"/>
          </a:p>
        </p:txBody>
      </p:sp>
      <p:sp>
        <p:nvSpPr>
          <p:cNvPr id="6" name="Footer Placeholder 5">
            <a:extLst>
              <a:ext uri="{FF2B5EF4-FFF2-40B4-BE49-F238E27FC236}">
                <a16:creationId xmlns:a16="http://schemas.microsoft.com/office/drawing/2014/main" id="{580544B8-6724-FEC8-1933-2ACD0C0368D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67DF35-7BB4-12A2-D9F8-03F2F3F638EF}"/>
              </a:ext>
            </a:extLst>
          </p:cNvPr>
          <p:cNvSpPr>
            <a:spLocks noGrp="1"/>
          </p:cNvSpPr>
          <p:nvPr>
            <p:ph type="sldNum" sz="quarter" idx="12"/>
          </p:nvPr>
        </p:nvSpPr>
        <p:spPr/>
        <p:txBody>
          <a:bodyPr/>
          <a:lstStyle/>
          <a:p>
            <a:fld id="{64A2F643-5663-48D6-8BB5-22079763E0C0}" type="slidenum">
              <a:rPr lang="en-US" smtClean="0"/>
              <a:t>‹#›</a:t>
            </a:fld>
            <a:endParaRPr lang="en-US" dirty="0"/>
          </a:p>
        </p:txBody>
      </p:sp>
    </p:spTree>
    <p:extLst>
      <p:ext uri="{BB962C8B-B14F-4D97-AF65-F5344CB8AC3E}">
        <p14:creationId xmlns:p14="http://schemas.microsoft.com/office/powerpoint/2010/main" val="890913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7DD78B-BBEF-93D5-B661-5BD1CCF2BF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451167-91AA-3F2B-B3ED-CAD4AD9113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D83B2-BAE1-02C8-6A25-FD31013A04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A96FD60-0505-4E0A-90D4-820B425DEC3C}" type="datetimeFigureOut">
              <a:rPr lang="en-US" smtClean="0"/>
              <a:t>6/18/2026</a:t>
            </a:fld>
            <a:endParaRPr lang="en-US" dirty="0"/>
          </a:p>
        </p:txBody>
      </p:sp>
      <p:sp>
        <p:nvSpPr>
          <p:cNvPr id="5" name="Footer Placeholder 4">
            <a:extLst>
              <a:ext uri="{FF2B5EF4-FFF2-40B4-BE49-F238E27FC236}">
                <a16:creationId xmlns:a16="http://schemas.microsoft.com/office/drawing/2014/main" id="{03379EAC-06B2-3AA1-4E97-0273742F52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15A09821-9B7E-3EEF-F9C5-C80D54C047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4A2F643-5663-48D6-8BB5-22079763E0C0}" type="slidenum">
              <a:rPr lang="en-US" smtClean="0"/>
              <a:t>‹#›</a:t>
            </a:fld>
            <a:endParaRPr lang="en-US" dirty="0"/>
          </a:p>
        </p:txBody>
      </p:sp>
    </p:spTree>
    <p:extLst>
      <p:ext uri="{BB962C8B-B14F-4D97-AF65-F5344CB8AC3E}">
        <p14:creationId xmlns:p14="http://schemas.microsoft.com/office/powerpoint/2010/main" val="622079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5969-881B-A194-1003-E01D82DF8E18}"/>
              </a:ext>
            </a:extLst>
          </p:cNvPr>
          <p:cNvSpPr>
            <a:spLocks noGrp="1"/>
          </p:cNvSpPr>
          <p:nvPr>
            <p:ph type="ctrTitle"/>
          </p:nvPr>
        </p:nvSpPr>
        <p:spPr>
          <a:xfrm>
            <a:off x="1524000" y="1122362"/>
            <a:ext cx="9144000" cy="2584473"/>
          </a:xfrm>
        </p:spPr>
        <p:txBody>
          <a:bodyPr>
            <a:normAutofit fontScale="90000"/>
          </a:bodyPr>
          <a:lstStyle/>
          <a:p>
            <a:br>
              <a:rPr lang="en-US" dirty="0"/>
            </a:br>
            <a:br>
              <a:rPr lang="en-US" dirty="0"/>
            </a:br>
            <a:br>
              <a:rPr lang="en-US" dirty="0"/>
            </a:br>
            <a:br>
              <a:rPr lang="en-US" dirty="0"/>
            </a:br>
            <a:br>
              <a:rPr lang="en-US" dirty="0"/>
            </a:br>
            <a:br>
              <a:rPr lang="en-US" dirty="0"/>
            </a:br>
            <a:r>
              <a:rPr lang="en-US" dirty="0"/>
              <a:t>Department Convention</a:t>
            </a:r>
            <a:br>
              <a:rPr lang="en-US" dirty="0"/>
            </a:br>
            <a:r>
              <a:rPr lang="en-US" dirty="0"/>
              <a:t>District Secretary Training</a:t>
            </a:r>
          </a:p>
        </p:txBody>
      </p:sp>
      <p:sp>
        <p:nvSpPr>
          <p:cNvPr id="3" name="Subtitle 2">
            <a:extLst>
              <a:ext uri="{FF2B5EF4-FFF2-40B4-BE49-F238E27FC236}">
                <a16:creationId xmlns:a16="http://schemas.microsoft.com/office/drawing/2014/main" id="{0ABE750E-ACF5-1361-2E67-8D08AF5E0906}"/>
              </a:ext>
            </a:extLst>
          </p:cNvPr>
          <p:cNvSpPr>
            <a:spLocks noGrp="1"/>
          </p:cNvSpPr>
          <p:nvPr>
            <p:ph type="subTitle" idx="1"/>
          </p:nvPr>
        </p:nvSpPr>
        <p:spPr>
          <a:xfrm>
            <a:off x="1524001" y="4562857"/>
            <a:ext cx="8618806" cy="1172780"/>
          </a:xfrm>
        </p:spPr>
        <p:txBody>
          <a:bodyPr>
            <a:normAutofit/>
          </a:bodyPr>
          <a:lstStyle/>
          <a:p>
            <a:r>
              <a:rPr lang="en-US" dirty="0"/>
              <a:t>Presented by Diane DeVries</a:t>
            </a:r>
          </a:p>
          <a:p>
            <a:r>
              <a:rPr lang="en-US" dirty="0"/>
              <a:t>Credentials Committee member</a:t>
            </a:r>
          </a:p>
          <a:p>
            <a:endParaRPr lang="en-US" dirty="0"/>
          </a:p>
        </p:txBody>
      </p:sp>
    </p:spTree>
    <p:extLst>
      <p:ext uri="{BB962C8B-B14F-4D97-AF65-F5344CB8AC3E}">
        <p14:creationId xmlns:p14="http://schemas.microsoft.com/office/powerpoint/2010/main" val="3246994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E2B4C-982D-B9C1-5A44-073601A0B9D4}"/>
              </a:ext>
            </a:extLst>
          </p:cNvPr>
          <p:cNvSpPr>
            <a:spLocks noGrp="1"/>
          </p:cNvSpPr>
          <p:nvPr>
            <p:ph type="title"/>
          </p:nvPr>
        </p:nvSpPr>
        <p:spPr>
          <a:xfrm>
            <a:off x="3781424" y="161925"/>
            <a:ext cx="5048867" cy="6143626"/>
          </a:xfrm>
        </p:spPr>
        <p:txBody>
          <a:bodyPr/>
          <a:lstStyle/>
          <a:p>
            <a:endParaRPr lang="en-US" dirty="0"/>
          </a:p>
        </p:txBody>
      </p:sp>
      <p:pic>
        <p:nvPicPr>
          <p:cNvPr id="5" name="Content Placeholder 4">
            <a:extLst>
              <a:ext uri="{FF2B5EF4-FFF2-40B4-BE49-F238E27FC236}">
                <a16:creationId xmlns:a16="http://schemas.microsoft.com/office/drawing/2014/main" id="{63A89086-A28F-AB85-0F32-334F0B975C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81424" y="263524"/>
            <a:ext cx="5048867" cy="6042025"/>
          </a:xfrm>
          <a:prstGeom prst="rect">
            <a:avLst/>
          </a:prstGeom>
        </p:spPr>
      </p:pic>
    </p:spTree>
    <p:extLst>
      <p:ext uri="{BB962C8B-B14F-4D97-AF65-F5344CB8AC3E}">
        <p14:creationId xmlns:p14="http://schemas.microsoft.com/office/powerpoint/2010/main" val="2003861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91D2-49E0-3614-FB39-8C99BA2B6F35}"/>
              </a:ext>
            </a:extLst>
          </p:cNvPr>
          <p:cNvSpPr>
            <a:spLocks noGrp="1"/>
          </p:cNvSpPr>
          <p:nvPr>
            <p:ph type="title"/>
          </p:nvPr>
        </p:nvSpPr>
        <p:spPr/>
        <p:txBody>
          <a:bodyPr/>
          <a:lstStyle/>
          <a:p>
            <a:pPr algn="ctr"/>
            <a:r>
              <a:rPr lang="en-US" dirty="0"/>
              <a:t>SPECIAL RULE FOR </a:t>
            </a:r>
            <a:br>
              <a:rPr lang="en-US" dirty="0"/>
            </a:br>
            <a:r>
              <a:rPr lang="en-US" dirty="0"/>
              <a:t>DELEGATES-IN THEIR OWN RIGHT</a:t>
            </a:r>
          </a:p>
        </p:txBody>
      </p:sp>
      <p:sp>
        <p:nvSpPr>
          <p:cNvPr id="3" name="Content Placeholder 2">
            <a:extLst>
              <a:ext uri="{FF2B5EF4-FFF2-40B4-BE49-F238E27FC236}">
                <a16:creationId xmlns:a16="http://schemas.microsoft.com/office/drawing/2014/main" id="{0CA7A022-AD17-210D-3057-238484FECEA6}"/>
              </a:ext>
            </a:extLst>
          </p:cNvPr>
          <p:cNvSpPr>
            <a:spLocks noGrp="1"/>
          </p:cNvSpPr>
          <p:nvPr>
            <p:ph idx="1"/>
          </p:nvPr>
        </p:nvSpPr>
        <p:spPr>
          <a:xfrm>
            <a:off x="838200" y="1887794"/>
            <a:ext cx="10515600" cy="4289168"/>
          </a:xfrm>
        </p:spPr>
        <p:txBody>
          <a:bodyPr>
            <a:normAutofit fontScale="92500" lnSpcReduction="10000"/>
          </a:bodyPr>
          <a:lstStyle/>
          <a:p>
            <a:r>
              <a:rPr lang="en-US" sz="2400" dirty="0">
                <a:latin typeface="Arial" panose="020B0604020202020204" pitchFamily="34" charset="0"/>
                <a:cs typeface="Arial" panose="020B0604020202020204" pitchFamily="34" charset="0"/>
              </a:rPr>
              <a:t>Uniform Code of Procedures for the Operation of Department Convention (DELEGATES/FEES, Section 5)</a:t>
            </a:r>
          </a:p>
          <a:p>
            <a:pPr marL="0" indent="0">
              <a:buNone/>
            </a:pPr>
            <a:endParaRPr lang="en-US" sz="24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All past Department Commanders, past Department Adjutants, members of the Department Executive Committee and all incumbent elected Department officers who attend and register as such, shall be delegates to the Department Convention with voice and vote. (Delegate in their own right)</a:t>
            </a:r>
          </a:p>
          <a:p>
            <a:endParaRPr lang="en-US" sz="2400" dirty="0">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US" sz="2400" dirty="0">
                <a:latin typeface="Arial" panose="020B0604020202020204" pitchFamily="34" charset="0"/>
                <a:cs typeface="Arial" panose="020B0604020202020204" pitchFamily="34" charset="0"/>
              </a:rPr>
              <a:t>Uniform Code of Procedures for the Operation of Department Convention </a:t>
            </a:r>
          </a:p>
          <a:p>
            <a:pPr marL="0">
              <a:lnSpc>
                <a:spcPct val="107000"/>
              </a:lnSpc>
              <a:spcBef>
                <a:spcPts val="0"/>
              </a:spcBef>
            </a:pPr>
            <a:r>
              <a:rPr lang="en-US" sz="2400" dirty="0">
                <a:latin typeface="Arial" panose="020B0604020202020204" pitchFamily="34" charset="0"/>
                <a:cs typeface="Arial" panose="020B0604020202020204" pitchFamily="34" charset="0"/>
              </a:rPr>
              <a:t>(DELEGATES/FEES, Section 13)</a:t>
            </a:r>
          </a:p>
          <a:p>
            <a:pPr marL="0" marR="0">
              <a:lnSpc>
                <a:spcPct val="107000"/>
              </a:lnSpc>
              <a:spcBef>
                <a:spcPts val="0"/>
              </a:spcBef>
              <a:spcAft>
                <a:spcPts val="0"/>
              </a:spcAft>
            </a:pPr>
            <a:endParaRPr lang="en-US" sz="2400" kern="100" dirty="0">
              <a:effectLst/>
              <a:highlight>
                <a:srgbClr val="FFFF00"/>
              </a:highlight>
              <a:latin typeface="Arial" panose="020B0604020202020204" pitchFamily="34" charset="0"/>
              <a:ea typeface="Aptos" panose="020B0004020202020204" pitchFamily="34" charset="0"/>
              <a:cs typeface="Arial" panose="020B0604020202020204" pitchFamily="34" charset="0"/>
            </a:endParaRPr>
          </a:p>
          <a:p>
            <a:pPr marL="914400" lvl="2">
              <a:lnSpc>
                <a:spcPct val="107000"/>
              </a:lnSpc>
              <a:spcBef>
                <a:spcPts val="0"/>
              </a:spcBef>
            </a:pPr>
            <a:r>
              <a:rPr lang="en-US" sz="2200" kern="100" dirty="0">
                <a:effectLst/>
                <a:highlight>
                  <a:srgbClr val="FFFF00"/>
                </a:highlight>
                <a:latin typeface="Arial" panose="020B0604020202020204" pitchFamily="34" charset="0"/>
                <a:ea typeface="Aptos" panose="020B0004020202020204" pitchFamily="34" charset="0"/>
                <a:cs typeface="Arial" panose="020B0604020202020204" pitchFamily="34" charset="0"/>
              </a:rPr>
              <a:t>Such persons shall not be empowered to qualify their post delegation for attendance unless they are a duly accredited delegate of their post</a:t>
            </a:r>
            <a:r>
              <a:rPr lang="en-US" sz="2200" kern="100" dirty="0">
                <a:effectLst/>
                <a:latin typeface="Arial" panose="020B0604020202020204" pitchFamily="34" charset="0"/>
                <a:ea typeface="Aptos" panose="020B0004020202020204" pitchFamily="34" charset="0"/>
                <a:cs typeface="Arial" panose="020B0604020202020204" pitchFamily="34" charset="0"/>
              </a:rPr>
              <a:t>.</a:t>
            </a:r>
          </a:p>
          <a:p>
            <a:pPr marL="0" marR="0" indent="0">
              <a:lnSpc>
                <a:spcPct val="107000"/>
              </a:lnSpc>
              <a:spcBef>
                <a:spcPts val="0"/>
              </a:spcBef>
              <a:spcAft>
                <a:spcPts val="0"/>
              </a:spcAft>
              <a:buNone/>
            </a:pP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4024738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8E855-04E6-36CE-0AC6-0D2E67121775}"/>
              </a:ext>
            </a:extLst>
          </p:cNvPr>
          <p:cNvSpPr>
            <a:spLocks noGrp="1"/>
          </p:cNvSpPr>
          <p:nvPr>
            <p:ph type="title"/>
          </p:nvPr>
        </p:nvSpPr>
        <p:spPr/>
        <p:txBody>
          <a:bodyPr/>
          <a:lstStyle/>
          <a:p>
            <a:pPr algn="ctr"/>
            <a:r>
              <a:rPr lang="en-US" dirty="0"/>
              <a:t>Registration Folder</a:t>
            </a:r>
          </a:p>
        </p:txBody>
      </p:sp>
      <p:sp>
        <p:nvSpPr>
          <p:cNvPr id="3" name="Content Placeholder 2">
            <a:extLst>
              <a:ext uri="{FF2B5EF4-FFF2-40B4-BE49-F238E27FC236}">
                <a16:creationId xmlns:a16="http://schemas.microsoft.com/office/drawing/2014/main" id="{E897EA9A-E13B-41E0-3034-4C183C8AD2B6}"/>
              </a:ext>
            </a:extLst>
          </p:cNvPr>
          <p:cNvSpPr>
            <a:spLocks noGrp="1"/>
          </p:cNvSpPr>
          <p:nvPr>
            <p:ph idx="1"/>
          </p:nvPr>
        </p:nvSpPr>
        <p:spPr/>
        <p:txBody>
          <a:bodyPr>
            <a:normAutofit/>
          </a:bodyPr>
          <a:lstStyle/>
          <a:p>
            <a:r>
              <a:rPr lang="en-US" sz="3200" dirty="0">
                <a:highlight>
                  <a:srgbClr val="FFFF00"/>
                </a:highlight>
                <a:latin typeface="Arial" panose="020B0604020202020204" pitchFamily="34" charset="0"/>
                <a:cs typeface="Arial" panose="020B0604020202020204" pitchFamily="34" charset="0"/>
              </a:rPr>
              <a:t>Administrative Compliance Report </a:t>
            </a:r>
            <a:r>
              <a:rPr lang="en-US" sz="3200" dirty="0">
                <a:latin typeface="Arial" panose="020B0604020202020204" pitchFamily="34" charset="0"/>
                <a:cs typeface="Arial" panose="020B0604020202020204" pitchFamily="34" charset="0"/>
              </a:rPr>
              <a:t>provided </a:t>
            </a:r>
          </a:p>
          <a:p>
            <a:pPr lvl="1"/>
            <a:r>
              <a:rPr lang="en-US" sz="2800" dirty="0">
                <a:latin typeface="Arial" panose="020B0604020202020204" pitchFamily="34" charset="0"/>
                <a:cs typeface="Arial" panose="020B0604020202020204" pitchFamily="34" charset="0"/>
              </a:rPr>
              <a:t>Check to see if Post has completed all requirements</a:t>
            </a:r>
          </a:p>
          <a:p>
            <a:r>
              <a:rPr lang="en-US" sz="3200" dirty="0">
                <a:highlight>
                  <a:srgbClr val="FFFF00"/>
                </a:highlight>
                <a:latin typeface="Arial" panose="020B0604020202020204" pitchFamily="34" charset="0"/>
                <a:cs typeface="Arial" panose="020B0604020202020204" pitchFamily="34" charset="0"/>
              </a:rPr>
              <a:t>Certification of Delegates </a:t>
            </a:r>
            <a:r>
              <a:rPr lang="en-US" sz="3200" dirty="0">
                <a:latin typeface="Arial" panose="020B0604020202020204" pitchFamily="34" charset="0"/>
                <a:cs typeface="Arial" panose="020B0604020202020204" pitchFamily="34" charset="0"/>
              </a:rPr>
              <a:t>submitted by each Post </a:t>
            </a:r>
          </a:p>
          <a:p>
            <a:pPr lvl="1"/>
            <a:r>
              <a:rPr lang="en-US" sz="2800" dirty="0">
                <a:latin typeface="Arial" panose="020B0604020202020204" pitchFamily="34" charset="0"/>
                <a:cs typeface="Arial" panose="020B0604020202020204" pitchFamily="34" charset="0"/>
              </a:rPr>
              <a:t>Only Posts that have submitted all requirements will be attached</a:t>
            </a:r>
          </a:p>
          <a:p>
            <a:pPr lvl="1"/>
            <a:r>
              <a:rPr lang="en-US" sz="2800" dirty="0">
                <a:latin typeface="Arial" panose="020B0604020202020204" pitchFamily="34" charset="0"/>
                <a:cs typeface="Arial" panose="020B0604020202020204" pitchFamily="34" charset="0"/>
              </a:rPr>
              <a:t>Locate delegate sheet from that Post</a:t>
            </a:r>
          </a:p>
          <a:p>
            <a:pPr lvl="1"/>
            <a:r>
              <a:rPr lang="en-US" sz="2800" dirty="0">
                <a:latin typeface="Arial" panose="020B0604020202020204" pitchFamily="34" charset="0"/>
                <a:cs typeface="Arial" panose="020B0604020202020204" pitchFamily="34" charset="0"/>
              </a:rPr>
              <a:t>Have delegate initial beside name</a:t>
            </a:r>
          </a:p>
          <a:p>
            <a:r>
              <a:rPr lang="en-US" sz="3200" dirty="0">
                <a:latin typeface="Arial" panose="020B0604020202020204" pitchFamily="34" charset="0"/>
                <a:cs typeface="Arial" panose="020B0604020202020204" pitchFamily="34" charset="0"/>
              </a:rPr>
              <a:t>Issue a lanyard and delegate/alternate ribbon</a:t>
            </a:r>
          </a:p>
        </p:txBody>
      </p:sp>
    </p:spTree>
    <p:extLst>
      <p:ext uri="{BB962C8B-B14F-4D97-AF65-F5344CB8AC3E}">
        <p14:creationId xmlns:p14="http://schemas.microsoft.com/office/powerpoint/2010/main" val="1166697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B5AB7-482D-8CB3-54EA-B46104EEDF9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E03D515-4377-6FDB-93E1-677DFDAAC50F}"/>
              </a:ext>
            </a:extLst>
          </p:cNvPr>
          <p:cNvPicPr>
            <a:picLocks noChangeAspect="1"/>
          </p:cNvPicPr>
          <p:nvPr/>
        </p:nvPicPr>
        <p:blipFill>
          <a:blip r:embed="rId2"/>
          <a:stretch>
            <a:fillRect/>
          </a:stretch>
        </p:blipFill>
        <p:spPr>
          <a:xfrm>
            <a:off x="688258" y="57240"/>
            <a:ext cx="10815484" cy="6638527"/>
          </a:xfrm>
          <a:prstGeom prst="rect">
            <a:avLst/>
          </a:prstGeom>
        </p:spPr>
      </p:pic>
    </p:spTree>
    <p:extLst>
      <p:ext uri="{BB962C8B-B14F-4D97-AF65-F5344CB8AC3E}">
        <p14:creationId xmlns:p14="http://schemas.microsoft.com/office/powerpoint/2010/main" val="3063723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6B1253-4CC9-4DE2-A28E-44935C9A121F}"/>
              </a:ext>
            </a:extLst>
          </p:cNvPr>
          <p:cNvPicPr>
            <a:picLocks noChangeAspect="1"/>
          </p:cNvPicPr>
          <p:nvPr/>
        </p:nvPicPr>
        <p:blipFill>
          <a:blip r:embed="rId2"/>
          <a:stretch>
            <a:fillRect/>
          </a:stretch>
        </p:blipFill>
        <p:spPr>
          <a:xfrm>
            <a:off x="2292293" y="0"/>
            <a:ext cx="7607413" cy="6858000"/>
          </a:xfrm>
          <a:prstGeom prst="rect">
            <a:avLst/>
          </a:prstGeom>
        </p:spPr>
      </p:pic>
    </p:spTree>
    <p:extLst>
      <p:ext uri="{BB962C8B-B14F-4D97-AF65-F5344CB8AC3E}">
        <p14:creationId xmlns:p14="http://schemas.microsoft.com/office/powerpoint/2010/main" val="1181687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526BFA-6CCB-0F84-A0E8-00A4D41CF65B}"/>
              </a:ext>
            </a:extLst>
          </p:cNvPr>
          <p:cNvPicPr>
            <a:picLocks noChangeAspect="1"/>
          </p:cNvPicPr>
          <p:nvPr/>
        </p:nvPicPr>
        <p:blipFill>
          <a:blip r:embed="rId2"/>
          <a:stretch>
            <a:fillRect/>
          </a:stretch>
        </p:blipFill>
        <p:spPr>
          <a:xfrm>
            <a:off x="2314575" y="2281237"/>
            <a:ext cx="7562850" cy="2295525"/>
          </a:xfrm>
          <a:prstGeom prst="rect">
            <a:avLst/>
          </a:prstGeom>
        </p:spPr>
      </p:pic>
    </p:spTree>
    <p:extLst>
      <p:ext uri="{BB962C8B-B14F-4D97-AF65-F5344CB8AC3E}">
        <p14:creationId xmlns:p14="http://schemas.microsoft.com/office/powerpoint/2010/main" val="701758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4A246-1302-F9BB-1B9F-586A6CB19053}"/>
              </a:ext>
            </a:extLst>
          </p:cNvPr>
          <p:cNvSpPr>
            <a:spLocks noGrp="1"/>
          </p:cNvSpPr>
          <p:nvPr>
            <p:ph type="title"/>
          </p:nvPr>
        </p:nvSpPr>
        <p:spPr/>
        <p:txBody>
          <a:bodyPr/>
          <a:lstStyle/>
          <a:p>
            <a:pPr algn="ctr"/>
            <a:r>
              <a:rPr lang="en-US" dirty="0"/>
              <a:t>Registration Folder</a:t>
            </a:r>
          </a:p>
        </p:txBody>
      </p:sp>
      <p:sp>
        <p:nvSpPr>
          <p:cNvPr id="3" name="Content Placeholder 2">
            <a:extLst>
              <a:ext uri="{FF2B5EF4-FFF2-40B4-BE49-F238E27FC236}">
                <a16:creationId xmlns:a16="http://schemas.microsoft.com/office/drawing/2014/main" id="{935EEB51-AA5A-1409-EC9C-927A07B65AE2}"/>
              </a:ext>
            </a:extLst>
          </p:cNvPr>
          <p:cNvSpPr>
            <a:spLocks noGrp="1"/>
          </p:cNvSpPr>
          <p:nvPr>
            <p:ph idx="1"/>
          </p:nvPr>
        </p:nvSpPr>
        <p:spPr/>
        <p:txBody>
          <a:bodyPr>
            <a:normAutofit/>
          </a:bodyPr>
          <a:lstStyle/>
          <a:p>
            <a:r>
              <a:rPr lang="en-US" dirty="0">
                <a:highlight>
                  <a:srgbClr val="FFFF00"/>
                </a:highlight>
                <a:latin typeface="Arial" panose="020B0604020202020204" pitchFamily="34" charset="0"/>
                <a:cs typeface="Arial" panose="020B0604020202020204" pitchFamily="34" charset="0"/>
              </a:rPr>
              <a:t>Registration worksheet </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Updated daily</a:t>
            </a:r>
          </a:p>
          <a:p>
            <a:pPr lvl="1"/>
            <a:r>
              <a:rPr lang="en-US" dirty="0">
                <a:latin typeface="Arial" panose="020B0604020202020204" pitchFamily="34" charset="0"/>
                <a:cs typeface="Arial" panose="020B0604020202020204" pitchFamily="34" charset="0"/>
              </a:rPr>
              <a:t>List Posts and Extra Delegates (in their own right) as they check in</a:t>
            </a:r>
          </a:p>
          <a:p>
            <a:pPr lvl="1"/>
            <a:r>
              <a:rPr lang="en-US" dirty="0">
                <a:latin typeface="Arial" panose="020B0604020202020204" pitchFamily="34" charset="0"/>
                <a:cs typeface="Arial" panose="020B0604020202020204" pitchFamily="34" charset="0"/>
              </a:rPr>
              <a:t>At the end of each day calculate Delegates, Alternates, Extra Votes and Posts using </a:t>
            </a:r>
            <a:r>
              <a:rPr lang="en-US" dirty="0">
                <a:highlight>
                  <a:srgbClr val="FFFF00"/>
                </a:highlight>
                <a:latin typeface="Arial" panose="020B0604020202020204" pitchFamily="34" charset="0"/>
                <a:cs typeface="Arial" panose="020B0604020202020204" pitchFamily="34" charset="0"/>
              </a:rPr>
              <a:t>Delegate Strength Report</a:t>
            </a:r>
          </a:p>
          <a:p>
            <a:r>
              <a:rPr lang="en-US" dirty="0">
                <a:latin typeface="Arial" panose="020B0604020202020204" pitchFamily="34" charset="0"/>
                <a:cs typeface="Arial" panose="020B0604020202020204" pitchFamily="34" charset="0"/>
              </a:rPr>
              <a:t>No later than 10 am Saturday, June 27, 2026</a:t>
            </a:r>
          </a:p>
          <a:p>
            <a:pPr lvl="1"/>
            <a:r>
              <a:rPr lang="en-US" dirty="0">
                <a:latin typeface="Arial" panose="020B0604020202020204" pitchFamily="34" charset="0"/>
                <a:cs typeface="Arial" panose="020B0604020202020204" pitchFamily="34" charset="0"/>
              </a:rPr>
              <a:t>Finish bottom of worksheet</a:t>
            </a:r>
          </a:p>
          <a:p>
            <a:pPr lvl="1"/>
            <a:r>
              <a:rPr lang="en-US" dirty="0">
                <a:latin typeface="Arial" panose="020B0604020202020204" pitchFamily="34" charset="0"/>
                <a:cs typeface="Arial" panose="020B0604020202020204" pitchFamily="34" charset="0"/>
              </a:rPr>
              <a:t>Total delegates at top of sheet</a:t>
            </a:r>
          </a:p>
          <a:p>
            <a:r>
              <a:rPr lang="en-US" dirty="0">
                <a:latin typeface="Arial" panose="020B0604020202020204" pitchFamily="34" charset="0"/>
                <a:cs typeface="Arial" panose="020B0604020202020204" pitchFamily="34" charset="0"/>
              </a:rPr>
              <a:t>Sign worksheet and turn folder into HQ</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0837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D86919-63A7-6C19-1916-9975D32BF3F1}"/>
              </a:ext>
            </a:extLst>
          </p:cNvPr>
          <p:cNvPicPr>
            <a:picLocks noChangeAspect="1"/>
          </p:cNvPicPr>
          <p:nvPr/>
        </p:nvPicPr>
        <p:blipFill>
          <a:blip r:embed="rId2"/>
          <a:stretch>
            <a:fillRect/>
          </a:stretch>
        </p:blipFill>
        <p:spPr>
          <a:xfrm>
            <a:off x="1233487" y="409575"/>
            <a:ext cx="9725025" cy="6038850"/>
          </a:xfrm>
          <a:prstGeom prst="rect">
            <a:avLst/>
          </a:prstGeom>
        </p:spPr>
      </p:pic>
    </p:spTree>
    <p:extLst>
      <p:ext uri="{BB962C8B-B14F-4D97-AF65-F5344CB8AC3E}">
        <p14:creationId xmlns:p14="http://schemas.microsoft.com/office/powerpoint/2010/main" val="3806529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38D6DF-692C-4721-D555-5E20F6E0BF8C}"/>
              </a:ext>
            </a:extLst>
          </p:cNvPr>
          <p:cNvPicPr>
            <a:picLocks noChangeAspect="1"/>
          </p:cNvPicPr>
          <p:nvPr/>
        </p:nvPicPr>
        <p:blipFill>
          <a:blip r:embed="rId2"/>
          <a:stretch>
            <a:fillRect/>
          </a:stretch>
        </p:blipFill>
        <p:spPr>
          <a:xfrm>
            <a:off x="1228725" y="619125"/>
            <a:ext cx="9734550" cy="5619750"/>
          </a:xfrm>
          <a:prstGeom prst="rect">
            <a:avLst/>
          </a:prstGeom>
        </p:spPr>
      </p:pic>
    </p:spTree>
    <p:extLst>
      <p:ext uri="{BB962C8B-B14F-4D97-AF65-F5344CB8AC3E}">
        <p14:creationId xmlns:p14="http://schemas.microsoft.com/office/powerpoint/2010/main" val="804867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6EC1B-FA7C-1296-0FC4-C1E51746B876}"/>
              </a:ext>
            </a:extLst>
          </p:cNvPr>
          <p:cNvSpPr>
            <a:spLocks noGrp="1"/>
          </p:cNvSpPr>
          <p:nvPr>
            <p:ph type="title"/>
          </p:nvPr>
        </p:nvSpPr>
        <p:spPr/>
        <p:txBody>
          <a:bodyPr/>
          <a:lstStyle/>
          <a:p>
            <a:pPr algn="ctr"/>
            <a:r>
              <a:rPr lang="en-US" dirty="0"/>
              <a:t>Posts not in Compliance	</a:t>
            </a:r>
          </a:p>
        </p:txBody>
      </p:sp>
      <p:sp>
        <p:nvSpPr>
          <p:cNvPr id="3" name="Content Placeholder 2">
            <a:extLst>
              <a:ext uri="{FF2B5EF4-FFF2-40B4-BE49-F238E27FC236}">
                <a16:creationId xmlns:a16="http://schemas.microsoft.com/office/drawing/2014/main" id="{66F977E2-86A1-137B-60A1-9FF81BFE45BB}"/>
              </a:ext>
            </a:extLst>
          </p:cNvPr>
          <p:cNvSpPr>
            <a:spLocks noGrp="1"/>
          </p:cNvSpPr>
          <p:nvPr>
            <p:ph idx="1"/>
          </p:nvPr>
        </p:nvSpPr>
        <p:spPr>
          <a:xfrm>
            <a:off x="838200" y="1453896"/>
            <a:ext cx="10515600" cy="4723067"/>
          </a:xfrm>
        </p:spPr>
        <p:txBody>
          <a:bodyPr>
            <a:normAutofit fontScale="92500" lnSpcReduction="20000"/>
          </a:bodyPr>
          <a:lstStyle/>
          <a:p>
            <a:pPr marL="0" indent="0" algn="ctr">
              <a:buNone/>
            </a:pPr>
            <a:r>
              <a:rPr lang="en-US" sz="3600" dirty="0"/>
              <a:t>STUFF HAPPENS</a:t>
            </a:r>
          </a:p>
          <a:p>
            <a:r>
              <a:rPr lang="en-US" dirty="0"/>
              <a:t>Up until Saturday, June 27 at 10 am Posts have a chance to submit delinquent reports </a:t>
            </a:r>
          </a:p>
          <a:p>
            <a:r>
              <a:rPr lang="en-US" dirty="0"/>
              <a:t>Contact their Post for a copy of a delinquent report </a:t>
            </a:r>
          </a:p>
          <a:p>
            <a:r>
              <a:rPr lang="en-US" dirty="0"/>
              <a:t>Submit hand-carried reports</a:t>
            </a:r>
          </a:p>
          <a:p>
            <a:r>
              <a:rPr lang="en-US" dirty="0"/>
              <a:t>Submit report (calegion.org)</a:t>
            </a:r>
          </a:p>
          <a:p>
            <a:r>
              <a:rPr lang="en-US" dirty="0"/>
              <a:t>Up until Friday, June 26 at close of business pay delegate fees (cash, check, electronic to Crystal)</a:t>
            </a:r>
          </a:p>
          <a:p>
            <a:r>
              <a:rPr lang="en-US" dirty="0"/>
              <a:t>HQ Staff &amp; Credentials Committee are here to help</a:t>
            </a:r>
          </a:p>
          <a:p>
            <a:r>
              <a:rPr lang="en-US" dirty="0"/>
              <a:t>Post will receive a </a:t>
            </a:r>
            <a:r>
              <a:rPr lang="en-US" dirty="0">
                <a:highlight>
                  <a:srgbClr val="FFFF00"/>
                </a:highlight>
              </a:rPr>
              <a:t>Convention Post Clearance form </a:t>
            </a:r>
            <a:r>
              <a:rPr lang="en-US" dirty="0"/>
              <a:t> from HQ and can then be checked in</a:t>
            </a:r>
          </a:p>
          <a:p>
            <a:r>
              <a:rPr lang="en-US" dirty="0"/>
              <a:t>Post Clearance form is to be placed on right side of folder</a:t>
            </a:r>
          </a:p>
          <a:p>
            <a:endParaRPr lang="en-US" dirty="0"/>
          </a:p>
          <a:p>
            <a:endParaRPr lang="en-US" dirty="0"/>
          </a:p>
        </p:txBody>
      </p:sp>
    </p:spTree>
    <p:extLst>
      <p:ext uri="{BB962C8B-B14F-4D97-AF65-F5344CB8AC3E}">
        <p14:creationId xmlns:p14="http://schemas.microsoft.com/office/powerpoint/2010/main" val="2020229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05701-7526-3D8E-2CB0-9ED572122E77}"/>
              </a:ext>
            </a:extLst>
          </p:cNvPr>
          <p:cNvSpPr>
            <a:spLocks noGrp="1"/>
          </p:cNvSpPr>
          <p:nvPr>
            <p:ph type="title"/>
          </p:nvPr>
        </p:nvSpPr>
        <p:spPr/>
        <p:txBody>
          <a:bodyPr/>
          <a:lstStyle/>
          <a:p>
            <a:pPr algn="ctr"/>
            <a:r>
              <a:rPr lang="en-US" dirty="0"/>
              <a:t>DISTRICT SECRETARY RESPONSIBILITIES</a:t>
            </a:r>
          </a:p>
        </p:txBody>
      </p:sp>
      <p:sp>
        <p:nvSpPr>
          <p:cNvPr id="3" name="Content Placeholder 2">
            <a:extLst>
              <a:ext uri="{FF2B5EF4-FFF2-40B4-BE49-F238E27FC236}">
                <a16:creationId xmlns:a16="http://schemas.microsoft.com/office/drawing/2014/main" id="{96704E3F-B4B5-1701-5147-F57343CFCAC5}"/>
              </a:ext>
            </a:extLst>
          </p:cNvPr>
          <p:cNvSpPr>
            <a:spLocks noGrp="1"/>
          </p:cNvSpPr>
          <p:nvPr>
            <p:ph idx="1"/>
          </p:nvPr>
        </p:nvSpPr>
        <p:spPr>
          <a:xfrm>
            <a:off x="838200" y="1690687"/>
            <a:ext cx="10515600" cy="4486275"/>
          </a:xfrm>
        </p:spPr>
        <p:txBody>
          <a:bodyPr>
            <a:normAutofit/>
          </a:bodyPr>
          <a:lstStyle/>
          <a:p>
            <a:r>
              <a:rPr lang="en-US" dirty="0"/>
              <a:t>You were submitted as District Secretary by your District</a:t>
            </a:r>
          </a:p>
          <a:p>
            <a:endParaRPr lang="en-US" dirty="0"/>
          </a:p>
          <a:p>
            <a:r>
              <a:rPr lang="en-US" dirty="0"/>
              <a:t>Accurately log in delegates/alternates and Delegates-in-their-own- Right</a:t>
            </a:r>
          </a:p>
          <a:p>
            <a:endParaRPr lang="en-US" dirty="0"/>
          </a:p>
          <a:p>
            <a:r>
              <a:rPr lang="en-US" dirty="0"/>
              <a:t>Issue delegate badges</a:t>
            </a:r>
          </a:p>
          <a:p>
            <a:endParaRPr lang="en-US" dirty="0"/>
          </a:p>
          <a:p>
            <a:r>
              <a:rPr lang="en-US" dirty="0"/>
              <a:t>Calculate your District’s delegate strength as registered (voting strength)</a:t>
            </a:r>
          </a:p>
        </p:txBody>
      </p:sp>
    </p:spTree>
    <p:extLst>
      <p:ext uri="{BB962C8B-B14F-4D97-AF65-F5344CB8AC3E}">
        <p14:creationId xmlns:p14="http://schemas.microsoft.com/office/powerpoint/2010/main" val="3612266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953014B-A045-43D4-9B66-2FC276107611}"/>
              </a:ext>
            </a:extLst>
          </p:cNvPr>
          <p:cNvGraphicFramePr>
            <a:graphicFrameLocks noGrp="1"/>
          </p:cNvGraphicFramePr>
          <p:nvPr/>
        </p:nvGraphicFramePr>
        <p:xfrm>
          <a:off x="2506980" y="3467894"/>
          <a:ext cx="7178040" cy="1066800"/>
        </p:xfrm>
        <a:graphic>
          <a:graphicData uri="http://schemas.openxmlformats.org/drawingml/2006/table">
            <a:tbl>
              <a:tblPr firstRow="1" firstCol="1" bandRow="1">
                <a:tableStyleId>{5C22544A-7EE6-4342-B048-85BDC9FD1C3A}</a:tableStyleId>
              </a:tblPr>
              <a:tblGrid>
                <a:gridCol w="811530">
                  <a:extLst>
                    <a:ext uri="{9D8B030D-6E8A-4147-A177-3AD203B41FA5}">
                      <a16:colId xmlns:a16="http://schemas.microsoft.com/office/drawing/2014/main" val="573002214"/>
                    </a:ext>
                  </a:extLst>
                </a:gridCol>
                <a:gridCol w="971550">
                  <a:extLst>
                    <a:ext uri="{9D8B030D-6E8A-4147-A177-3AD203B41FA5}">
                      <a16:colId xmlns:a16="http://schemas.microsoft.com/office/drawing/2014/main" val="2229427394"/>
                    </a:ext>
                  </a:extLst>
                </a:gridCol>
                <a:gridCol w="1289050">
                  <a:extLst>
                    <a:ext uri="{9D8B030D-6E8A-4147-A177-3AD203B41FA5}">
                      <a16:colId xmlns:a16="http://schemas.microsoft.com/office/drawing/2014/main" val="315502501"/>
                    </a:ext>
                  </a:extLst>
                </a:gridCol>
                <a:gridCol w="1027430">
                  <a:extLst>
                    <a:ext uri="{9D8B030D-6E8A-4147-A177-3AD203B41FA5}">
                      <a16:colId xmlns:a16="http://schemas.microsoft.com/office/drawing/2014/main" val="2835009834"/>
                    </a:ext>
                  </a:extLst>
                </a:gridCol>
                <a:gridCol w="1034415">
                  <a:extLst>
                    <a:ext uri="{9D8B030D-6E8A-4147-A177-3AD203B41FA5}">
                      <a16:colId xmlns:a16="http://schemas.microsoft.com/office/drawing/2014/main" val="1747478864"/>
                    </a:ext>
                  </a:extLst>
                </a:gridCol>
                <a:gridCol w="1016000">
                  <a:extLst>
                    <a:ext uri="{9D8B030D-6E8A-4147-A177-3AD203B41FA5}">
                      <a16:colId xmlns:a16="http://schemas.microsoft.com/office/drawing/2014/main" val="1492532222"/>
                    </a:ext>
                  </a:extLst>
                </a:gridCol>
                <a:gridCol w="1028065">
                  <a:extLst>
                    <a:ext uri="{9D8B030D-6E8A-4147-A177-3AD203B41FA5}">
                      <a16:colId xmlns:a16="http://schemas.microsoft.com/office/drawing/2014/main" val="2056130353"/>
                    </a:ext>
                  </a:extLst>
                </a:gridCol>
              </a:tblGrid>
              <a:tr h="0">
                <a:tc>
                  <a:txBody>
                    <a:bodyPr/>
                    <a:lstStyle/>
                    <a:p>
                      <a:pPr marL="0" marR="0" algn="ctr">
                        <a:buNone/>
                      </a:pPr>
                      <a:r>
                        <a:rPr lang="en-US" sz="1000">
                          <a:effectLst/>
                        </a:rPr>
                        <a:t>Post #</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CByLaws</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Audits</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Officers</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Delegates</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CPR</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Balance Due</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806058846"/>
                  </a:ext>
                </a:extLst>
              </a:tr>
              <a:tr h="0">
                <a:tc>
                  <a:txBody>
                    <a:bodyPr/>
                    <a:lstStyle/>
                    <a:p>
                      <a:pPr marL="0" marR="0" algn="ctr">
                        <a:buNone/>
                      </a:pPr>
                      <a:r>
                        <a:rPr lang="en-US" sz="1000">
                          <a:effectLst/>
                        </a:rPr>
                        <a:t> </a:t>
                      </a:r>
                    </a:p>
                    <a:p>
                      <a:pPr marL="0" marR="0" algn="ctr">
                        <a:buNone/>
                      </a:pPr>
                      <a:r>
                        <a:rPr lang="en-US" sz="1000">
                          <a:effectLst/>
                        </a:rPr>
                        <a:t> </a:t>
                      </a:r>
                    </a:p>
                    <a:p>
                      <a:pPr marL="0" marR="0" algn="ctr">
                        <a:buNone/>
                      </a:pPr>
                      <a:r>
                        <a:rPr lang="en-US" sz="1000">
                          <a:effectLst/>
                        </a:rPr>
                        <a:t> </a:t>
                      </a:r>
                    </a:p>
                    <a:p>
                      <a:pPr marL="0" marR="0" algn="ctr">
                        <a:buNone/>
                      </a:pPr>
                      <a:r>
                        <a:rPr lang="en-US" sz="1000">
                          <a:effectLst/>
                        </a:rPr>
                        <a:t> </a:t>
                      </a:r>
                    </a:p>
                    <a:p>
                      <a:pPr marL="0" marR="0" algn="ctr">
                        <a:buNone/>
                      </a:pPr>
                      <a:r>
                        <a:rPr lang="en-US" sz="1000">
                          <a:effectLst/>
                        </a:rPr>
                        <a:t> </a:t>
                      </a:r>
                    </a:p>
                    <a:p>
                      <a:pPr marL="0" marR="0" algn="ctr">
                        <a:buNone/>
                      </a:pPr>
                      <a:r>
                        <a:rPr lang="en-US" sz="1000">
                          <a:effectLst/>
                        </a:rPr>
                        <a:t> </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 </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 </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 </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 </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 </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 </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045202363"/>
                  </a:ext>
                </a:extLst>
              </a:tr>
            </a:tbl>
          </a:graphicData>
        </a:graphic>
      </p:graphicFrame>
      <p:graphicFrame>
        <p:nvGraphicFramePr>
          <p:cNvPr id="3" name="Table 2">
            <a:extLst>
              <a:ext uri="{FF2B5EF4-FFF2-40B4-BE49-F238E27FC236}">
                <a16:creationId xmlns:a16="http://schemas.microsoft.com/office/drawing/2014/main" id="{026DC925-83CB-E685-1E1C-DEFD9F1EB1B2}"/>
              </a:ext>
            </a:extLst>
          </p:cNvPr>
          <p:cNvGraphicFramePr>
            <a:graphicFrameLocks noGrp="1"/>
          </p:cNvGraphicFramePr>
          <p:nvPr/>
        </p:nvGraphicFramePr>
        <p:xfrm>
          <a:off x="2506980" y="3467894"/>
          <a:ext cx="7178040" cy="1066800"/>
        </p:xfrm>
        <a:graphic>
          <a:graphicData uri="http://schemas.openxmlformats.org/drawingml/2006/table">
            <a:tbl>
              <a:tblPr firstRow="1" firstCol="1" bandRow="1">
                <a:tableStyleId>{5C22544A-7EE6-4342-B048-85BDC9FD1C3A}</a:tableStyleId>
              </a:tblPr>
              <a:tblGrid>
                <a:gridCol w="811530">
                  <a:extLst>
                    <a:ext uri="{9D8B030D-6E8A-4147-A177-3AD203B41FA5}">
                      <a16:colId xmlns:a16="http://schemas.microsoft.com/office/drawing/2014/main" val="930759517"/>
                    </a:ext>
                  </a:extLst>
                </a:gridCol>
                <a:gridCol w="971550">
                  <a:extLst>
                    <a:ext uri="{9D8B030D-6E8A-4147-A177-3AD203B41FA5}">
                      <a16:colId xmlns:a16="http://schemas.microsoft.com/office/drawing/2014/main" val="721542134"/>
                    </a:ext>
                  </a:extLst>
                </a:gridCol>
                <a:gridCol w="971550">
                  <a:extLst>
                    <a:ext uri="{9D8B030D-6E8A-4147-A177-3AD203B41FA5}">
                      <a16:colId xmlns:a16="http://schemas.microsoft.com/office/drawing/2014/main" val="2034564807"/>
                    </a:ext>
                  </a:extLst>
                </a:gridCol>
                <a:gridCol w="1028700">
                  <a:extLst>
                    <a:ext uri="{9D8B030D-6E8A-4147-A177-3AD203B41FA5}">
                      <a16:colId xmlns:a16="http://schemas.microsoft.com/office/drawing/2014/main" val="1301917313"/>
                    </a:ext>
                  </a:extLst>
                </a:gridCol>
                <a:gridCol w="1028700">
                  <a:extLst>
                    <a:ext uri="{9D8B030D-6E8A-4147-A177-3AD203B41FA5}">
                      <a16:colId xmlns:a16="http://schemas.microsoft.com/office/drawing/2014/main" val="2791344201"/>
                    </a:ext>
                  </a:extLst>
                </a:gridCol>
                <a:gridCol w="1028700">
                  <a:extLst>
                    <a:ext uri="{9D8B030D-6E8A-4147-A177-3AD203B41FA5}">
                      <a16:colId xmlns:a16="http://schemas.microsoft.com/office/drawing/2014/main" val="3103008059"/>
                    </a:ext>
                  </a:extLst>
                </a:gridCol>
                <a:gridCol w="1337310">
                  <a:extLst>
                    <a:ext uri="{9D8B030D-6E8A-4147-A177-3AD203B41FA5}">
                      <a16:colId xmlns:a16="http://schemas.microsoft.com/office/drawing/2014/main" val="3614363425"/>
                    </a:ext>
                  </a:extLst>
                </a:gridCol>
              </a:tblGrid>
              <a:tr h="0">
                <a:tc>
                  <a:txBody>
                    <a:bodyPr/>
                    <a:lstStyle/>
                    <a:p>
                      <a:pPr marL="0" marR="0" algn="ctr">
                        <a:buNone/>
                      </a:pPr>
                      <a:r>
                        <a:rPr lang="en-US" sz="1000">
                          <a:effectLst/>
                        </a:rPr>
                        <a:t>Post #</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CByLaws</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Audits</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Officers</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Delegates</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CPR</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Balance Due Dept</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855181617"/>
                  </a:ext>
                </a:extLst>
              </a:tr>
              <a:tr h="0">
                <a:tc>
                  <a:txBody>
                    <a:bodyPr/>
                    <a:lstStyle/>
                    <a:p>
                      <a:pPr marL="0" marR="0" algn="ctr">
                        <a:buNone/>
                      </a:pPr>
                      <a:r>
                        <a:rPr lang="en-US" sz="1000">
                          <a:effectLst/>
                        </a:rPr>
                        <a:t> </a:t>
                      </a:r>
                    </a:p>
                    <a:p>
                      <a:pPr marL="0" marR="0" algn="ctr">
                        <a:buNone/>
                      </a:pPr>
                      <a:r>
                        <a:rPr lang="en-US" sz="1000">
                          <a:effectLst/>
                        </a:rPr>
                        <a:t> </a:t>
                      </a:r>
                    </a:p>
                    <a:p>
                      <a:pPr marL="0" marR="0" algn="ctr">
                        <a:buNone/>
                      </a:pPr>
                      <a:r>
                        <a:rPr lang="en-US" sz="1000">
                          <a:effectLst/>
                        </a:rPr>
                        <a:t> </a:t>
                      </a:r>
                    </a:p>
                    <a:p>
                      <a:pPr marL="0" marR="0" algn="ctr">
                        <a:buNone/>
                      </a:pPr>
                      <a:r>
                        <a:rPr lang="en-US" sz="1000">
                          <a:effectLst/>
                        </a:rPr>
                        <a:t> </a:t>
                      </a:r>
                    </a:p>
                    <a:p>
                      <a:pPr marL="0" marR="0" algn="ctr">
                        <a:buNone/>
                      </a:pPr>
                      <a:r>
                        <a:rPr lang="en-US" sz="1000">
                          <a:effectLst/>
                        </a:rPr>
                        <a:t> </a:t>
                      </a:r>
                    </a:p>
                    <a:p>
                      <a:pPr marL="0" marR="0" algn="ctr">
                        <a:buNone/>
                      </a:pPr>
                      <a:r>
                        <a:rPr lang="en-US" sz="1000">
                          <a:effectLst/>
                        </a:rPr>
                        <a:t> </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 </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 </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 </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 </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 </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 </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4124576540"/>
                  </a:ext>
                </a:extLst>
              </a:tr>
            </a:tbl>
          </a:graphicData>
        </a:graphic>
      </p:graphicFrame>
      <p:graphicFrame>
        <p:nvGraphicFramePr>
          <p:cNvPr id="4" name="Table 3">
            <a:extLst>
              <a:ext uri="{FF2B5EF4-FFF2-40B4-BE49-F238E27FC236}">
                <a16:creationId xmlns:a16="http://schemas.microsoft.com/office/drawing/2014/main" id="{79E8730A-BF61-DAD8-54CE-6D4DDD8F0C30}"/>
              </a:ext>
            </a:extLst>
          </p:cNvPr>
          <p:cNvGraphicFramePr>
            <a:graphicFrameLocks noGrp="1"/>
          </p:cNvGraphicFramePr>
          <p:nvPr/>
        </p:nvGraphicFramePr>
        <p:xfrm>
          <a:off x="2506980" y="3467894"/>
          <a:ext cx="7178040" cy="1066800"/>
        </p:xfrm>
        <a:graphic>
          <a:graphicData uri="http://schemas.openxmlformats.org/drawingml/2006/table">
            <a:tbl>
              <a:tblPr firstRow="1" firstCol="1" bandRow="1">
                <a:tableStyleId>{5C22544A-7EE6-4342-B048-85BDC9FD1C3A}</a:tableStyleId>
              </a:tblPr>
              <a:tblGrid>
                <a:gridCol w="811530">
                  <a:extLst>
                    <a:ext uri="{9D8B030D-6E8A-4147-A177-3AD203B41FA5}">
                      <a16:colId xmlns:a16="http://schemas.microsoft.com/office/drawing/2014/main" val="1527135047"/>
                    </a:ext>
                  </a:extLst>
                </a:gridCol>
                <a:gridCol w="971550">
                  <a:extLst>
                    <a:ext uri="{9D8B030D-6E8A-4147-A177-3AD203B41FA5}">
                      <a16:colId xmlns:a16="http://schemas.microsoft.com/office/drawing/2014/main" val="3642879137"/>
                    </a:ext>
                  </a:extLst>
                </a:gridCol>
                <a:gridCol w="971550">
                  <a:extLst>
                    <a:ext uri="{9D8B030D-6E8A-4147-A177-3AD203B41FA5}">
                      <a16:colId xmlns:a16="http://schemas.microsoft.com/office/drawing/2014/main" val="2392759488"/>
                    </a:ext>
                  </a:extLst>
                </a:gridCol>
                <a:gridCol w="1028700">
                  <a:extLst>
                    <a:ext uri="{9D8B030D-6E8A-4147-A177-3AD203B41FA5}">
                      <a16:colId xmlns:a16="http://schemas.microsoft.com/office/drawing/2014/main" val="3441652107"/>
                    </a:ext>
                  </a:extLst>
                </a:gridCol>
                <a:gridCol w="1028700">
                  <a:extLst>
                    <a:ext uri="{9D8B030D-6E8A-4147-A177-3AD203B41FA5}">
                      <a16:colId xmlns:a16="http://schemas.microsoft.com/office/drawing/2014/main" val="1701734295"/>
                    </a:ext>
                  </a:extLst>
                </a:gridCol>
                <a:gridCol w="1028700">
                  <a:extLst>
                    <a:ext uri="{9D8B030D-6E8A-4147-A177-3AD203B41FA5}">
                      <a16:colId xmlns:a16="http://schemas.microsoft.com/office/drawing/2014/main" val="2945634001"/>
                    </a:ext>
                  </a:extLst>
                </a:gridCol>
                <a:gridCol w="1337310">
                  <a:extLst>
                    <a:ext uri="{9D8B030D-6E8A-4147-A177-3AD203B41FA5}">
                      <a16:colId xmlns:a16="http://schemas.microsoft.com/office/drawing/2014/main" val="1932954697"/>
                    </a:ext>
                  </a:extLst>
                </a:gridCol>
              </a:tblGrid>
              <a:tr h="0">
                <a:tc>
                  <a:txBody>
                    <a:bodyPr/>
                    <a:lstStyle/>
                    <a:p>
                      <a:pPr marL="0" marR="0" algn="ctr">
                        <a:buNone/>
                      </a:pPr>
                      <a:r>
                        <a:rPr lang="en-US" sz="1000">
                          <a:effectLst/>
                        </a:rPr>
                        <a:t>Post #</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CByLaws</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Audits</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Officers</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Delegates</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CPR</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Balance Due Dept</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463590610"/>
                  </a:ext>
                </a:extLst>
              </a:tr>
              <a:tr h="0">
                <a:tc>
                  <a:txBody>
                    <a:bodyPr/>
                    <a:lstStyle/>
                    <a:p>
                      <a:pPr marL="0" marR="0" algn="ctr">
                        <a:buNone/>
                      </a:pPr>
                      <a:r>
                        <a:rPr lang="en-US" sz="1000">
                          <a:effectLst/>
                        </a:rPr>
                        <a:t> </a:t>
                      </a:r>
                    </a:p>
                    <a:p>
                      <a:pPr marL="0" marR="0" algn="ctr">
                        <a:buNone/>
                      </a:pPr>
                      <a:r>
                        <a:rPr lang="en-US" sz="1000">
                          <a:effectLst/>
                        </a:rPr>
                        <a:t> </a:t>
                      </a:r>
                    </a:p>
                    <a:p>
                      <a:pPr marL="0" marR="0" algn="ctr">
                        <a:buNone/>
                      </a:pPr>
                      <a:r>
                        <a:rPr lang="en-US" sz="1000">
                          <a:effectLst/>
                        </a:rPr>
                        <a:t> </a:t>
                      </a:r>
                    </a:p>
                    <a:p>
                      <a:pPr marL="0" marR="0" algn="ctr">
                        <a:buNone/>
                      </a:pPr>
                      <a:r>
                        <a:rPr lang="en-US" sz="1000">
                          <a:effectLst/>
                        </a:rPr>
                        <a:t> </a:t>
                      </a:r>
                    </a:p>
                    <a:p>
                      <a:pPr marL="0" marR="0" algn="ctr">
                        <a:buNone/>
                      </a:pPr>
                      <a:r>
                        <a:rPr lang="en-US" sz="1000">
                          <a:effectLst/>
                        </a:rPr>
                        <a:t> </a:t>
                      </a:r>
                    </a:p>
                    <a:p>
                      <a:pPr marL="0" marR="0" algn="ctr">
                        <a:buNone/>
                      </a:pPr>
                      <a:r>
                        <a:rPr lang="en-US" sz="1000">
                          <a:effectLst/>
                        </a:rPr>
                        <a:t> </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 </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 </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 </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 </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 </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 </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706449916"/>
                  </a:ext>
                </a:extLst>
              </a:tr>
            </a:tbl>
          </a:graphicData>
        </a:graphic>
      </p:graphicFrame>
      <p:graphicFrame>
        <p:nvGraphicFramePr>
          <p:cNvPr id="5" name="Table 4">
            <a:extLst>
              <a:ext uri="{FF2B5EF4-FFF2-40B4-BE49-F238E27FC236}">
                <a16:creationId xmlns:a16="http://schemas.microsoft.com/office/drawing/2014/main" id="{635F557C-2FBE-9C03-D403-A2EFC477CEDB}"/>
              </a:ext>
            </a:extLst>
          </p:cNvPr>
          <p:cNvGraphicFramePr>
            <a:graphicFrameLocks noGrp="1"/>
          </p:cNvGraphicFramePr>
          <p:nvPr/>
        </p:nvGraphicFramePr>
        <p:xfrm>
          <a:off x="2506980" y="3467894"/>
          <a:ext cx="7178040" cy="1066800"/>
        </p:xfrm>
        <a:graphic>
          <a:graphicData uri="http://schemas.openxmlformats.org/drawingml/2006/table">
            <a:tbl>
              <a:tblPr firstRow="1" firstCol="1" bandRow="1">
                <a:tableStyleId>{5C22544A-7EE6-4342-B048-85BDC9FD1C3A}</a:tableStyleId>
              </a:tblPr>
              <a:tblGrid>
                <a:gridCol w="811530">
                  <a:extLst>
                    <a:ext uri="{9D8B030D-6E8A-4147-A177-3AD203B41FA5}">
                      <a16:colId xmlns:a16="http://schemas.microsoft.com/office/drawing/2014/main" val="1271697907"/>
                    </a:ext>
                  </a:extLst>
                </a:gridCol>
                <a:gridCol w="971550">
                  <a:extLst>
                    <a:ext uri="{9D8B030D-6E8A-4147-A177-3AD203B41FA5}">
                      <a16:colId xmlns:a16="http://schemas.microsoft.com/office/drawing/2014/main" val="3999532642"/>
                    </a:ext>
                  </a:extLst>
                </a:gridCol>
                <a:gridCol w="1028700">
                  <a:extLst>
                    <a:ext uri="{9D8B030D-6E8A-4147-A177-3AD203B41FA5}">
                      <a16:colId xmlns:a16="http://schemas.microsoft.com/office/drawing/2014/main" val="4183729370"/>
                    </a:ext>
                  </a:extLst>
                </a:gridCol>
                <a:gridCol w="971550">
                  <a:extLst>
                    <a:ext uri="{9D8B030D-6E8A-4147-A177-3AD203B41FA5}">
                      <a16:colId xmlns:a16="http://schemas.microsoft.com/office/drawing/2014/main" val="3541599523"/>
                    </a:ext>
                  </a:extLst>
                </a:gridCol>
                <a:gridCol w="1028700">
                  <a:extLst>
                    <a:ext uri="{9D8B030D-6E8A-4147-A177-3AD203B41FA5}">
                      <a16:colId xmlns:a16="http://schemas.microsoft.com/office/drawing/2014/main" val="1696064110"/>
                    </a:ext>
                  </a:extLst>
                </a:gridCol>
                <a:gridCol w="1028700">
                  <a:extLst>
                    <a:ext uri="{9D8B030D-6E8A-4147-A177-3AD203B41FA5}">
                      <a16:colId xmlns:a16="http://schemas.microsoft.com/office/drawing/2014/main" val="1764356622"/>
                    </a:ext>
                  </a:extLst>
                </a:gridCol>
                <a:gridCol w="1337310">
                  <a:extLst>
                    <a:ext uri="{9D8B030D-6E8A-4147-A177-3AD203B41FA5}">
                      <a16:colId xmlns:a16="http://schemas.microsoft.com/office/drawing/2014/main" val="114695386"/>
                    </a:ext>
                  </a:extLst>
                </a:gridCol>
              </a:tblGrid>
              <a:tr h="0">
                <a:tc>
                  <a:txBody>
                    <a:bodyPr/>
                    <a:lstStyle/>
                    <a:p>
                      <a:pPr marL="0" marR="0" algn="ctr">
                        <a:buNone/>
                      </a:pPr>
                      <a:r>
                        <a:rPr lang="en-US" sz="1000">
                          <a:effectLst/>
                        </a:rPr>
                        <a:t>Post #</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CByLaws</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Audits</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Officers</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Delegates</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CPR</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Balance Due Dept</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889909753"/>
                  </a:ext>
                </a:extLst>
              </a:tr>
              <a:tr h="0">
                <a:tc>
                  <a:txBody>
                    <a:bodyPr/>
                    <a:lstStyle/>
                    <a:p>
                      <a:pPr marL="0" marR="0" algn="ctr">
                        <a:buNone/>
                      </a:pPr>
                      <a:r>
                        <a:rPr lang="en-US" sz="1000">
                          <a:effectLst/>
                        </a:rPr>
                        <a:t> </a:t>
                      </a:r>
                    </a:p>
                    <a:p>
                      <a:pPr marL="0" marR="0" algn="ctr">
                        <a:buNone/>
                      </a:pPr>
                      <a:r>
                        <a:rPr lang="en-US" sz="1000">
                          <a:effectLst/>
                        </a:rPr>
                        <a:t> </a:t>
                      </a:r>
                    </a:p>
                    <a:p>
                      <a:pPr marL="0" marR="0" algn="ctr">
                        <a:buNone/>
                      </a:pPr>
                      <a:r>
                        <a:rPr lang="en-US" sz="1000">
                          <a:effectLst/>
                        </a:rPr>
                        <a:t> </a:t>
                      </a:r>
                    </a:p>
                    <a:p>
                      <a:pPr marL="0" marR="0" algn="ctr">
                        <a:buNone/>
                      </a:pPr>
                      <a:r>
                        <a:rPr lang="en-US" sz="1000">
                          <a:effectLst/>
                        </a:rPr>
                        <a:t> </a:t>
                      </a:r>
                    </a:p>
                    <a:p>
                      <a:pPr marL="0" marR="0" algn="ctr">
                        <a:buNone/>
                      </a:pPr>
                      <a:r>
                        <a:rPr lang="en-US" sz="1000">
                          <a:effectLst/>
                        </a:rPr>
                        <a:t> </a:t>
                      </a:r>
                    </a:p>
                    <a:p>
                      <a:pPr marL="0" marR="0" algn="ctr">
                        <a:buNone/>
                      </a:pPr>
                      <a:r>
                        <a:rPr lang="en-US" sz="1000">
                          <a:effectLst/>
                        </a:rPr>
                        <a:t> </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 </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 </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 </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 </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 </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dirty="0">
                          <a:effectLst/>
                        </a:rPr>
                        <a:t> </a:t>
                      </a:r>
                      <a:endParaRPr lang="en-US" sz="1000" dirty="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075780190"/>
                  </a:ext>
                </a:extLst>
              </a:tr>
            </a:tbl>
          </a:graphicData>
        </a:graphic>
      </p:graphicFrame>
      <p:sp>
        <p:nvSpPr>
          <p:cNvPr id="6" name="AutoShape 2">
            <a:extLst>
              <a:ext uri="{FF2B5EF4-FFF2-40B4-BE49-F238E27FC236}">
                <a16:creationId xmlns:a16="http://schemas.microsoft.com/office/drawing/2014/main" id="{FA1DC264-91FF-7639-A2B5-2ABD6B72E784}"/>
              </a:ext>
            </a:extLst>
          </p:cNvPr>
          <p:cNvSpPr>
            <a:spLocks noChangeArrowheads="1"/>
          </p:cNvSpPr>
          <p:nvPr/>
        </p:nvSpPr>
        <p:spPr bwMode="auto">
          <a:xfrm>
            <a:off x="5065713" y="3773488"/>
            <a:ext cx="266700" cy="228600"/>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7" name="AutoShape 3">
            <a:extLst>
              <a:ext uri="{FF2B5EF4-FFF2-40B4-BE49-F238E27FC236}">
                <a16:creationId xmlns:a16="http://schemas.microsoft.com/office/drawing/2014/main" id="{85AAECE5-B88E-A101-9442-CADCCA15A1B0}"/>
              </a:ext>
            </a:extLst>
          </p:cNvPr>
          <p:cNvSpPr>
            <a:spLocks noChangeArrowheads="1"/>
          </p:cNvSpPr>
          <p:nvPr/>
        </p:nvSpPr>
        <p:spPr bwMode="auto">
          <a:xfrm>
            <a:off x="7659688" y="3773488"/>
            <a:ext cx="228600" cy="228600"/>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8" name="AutoShape 4">
            <a:extLst>
              <a:ext uri="{FF2B5EF4-FFF2-40B4-BE49-F238E27FC236}">
                <a16:creationId xmlns:a16="http://schemas.microsoft.com/office/drawing/2014/main" id="{04F590F7-1909-F4EF-2612-69C918B72F97}"/>
              </a:ext>
            </a:extLst>
          </p:cNvPr>
          <p:cNvSpPr>
            <a:spLocks noChangeArrowheads="1"/>
          </p:cNvSpPr>
          <p:nvPr/>
        </p:nvSpPr>
        <p:spPr bwMode="auto">
          <a:xfrm>
            <a:off x="4928236" y="2408238"/>
            <a:ext cx="266700" cy="228600"/>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9" name="AutoShape 5">
            <a:extLst>
              <a:ext uri="{FF2B5EF4-FFF2-40B4-BE49-F238E27FC236}">
                <a16:creationId xmlns:a16="http://schemas.microsoft.com/office/drawing/2014/main" id="{40B07556-36D8-2DB7-7BDA-D262B0BDD4C8}"/>
              </a:ext>
            </a:extLst>
          </p:cNvPr>
          <p:cNvSpPr>
            <a:spLocks noChangeArrowheads="1"/>
          </p:cNvSpPr>
          <p:nvPr/>
        </p:nvSpPr>
        <p:spPr bwMode="auto">
          <a:xfrm>
            <a:off x="7773988" y="2408238"/>
            <a:ext cx="228600" cy="228600"/>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0" name="AutoShape 6">
            <a:extLst>
              <a:ext uri="{FF2B5EF4-FFF2-40B4-BE49-F238E27FC236}">
                <a16:creationId xmlns:a16="http://schemas.microsoft.com/office/drawing/2014/main" id="{ABA02D2E-155E-8E52-35FD-559EDE45757C}"/>
              </a:ext>
            </a:extLst>
          </p:cNvPr>
          <p:cNvSpPr>
            <a:spLocks noChangeArrowheads="1"/>
          </p:cNvSpPr>
          <p:nvPr/>
        </p:nvSpPr>
        <p:spPr bwMode="auto">
          <a:xfrm>
            <a:off x="5065713" y="8777288"/>
            <a:ext cx="266700" cy="228600"/>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1" name="AutoShape 7">
            <a:extLst>
              <a:ext uri="{FF2B5EF4-FFF2-40B4-BE49-F238E27FC236}">
                <a16:creationId xmlns:a16="http://schemas.microsoft.com/office/drawing/2014/main" id="{B5FB8C39-FAA9-4112-74EB-B788A9A0EA10}"/>
              </a:ext>
            </a:extLst>
          </p:cNvPr>
          <p:cNvSpPr>
            <a:spLocks noChangeArrowheads="1"/>
          </p:cNvSpPr>
          <p:nvPr/>
        </p:nvSpPr>
        <p:spPr bwMode="auto">
          <a:xfrm>
            <a:off x="7659688" y="8777288"/>
            <a:ext cx="228600" cy="228600"/>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2" name="AutoShape 8">
            <a:extLst>
              <a:ext uri="{FF2B5EF4-FFF2-40B4-BE49-F238E27FC236}">
                <a16:creationId xmlns:a16="http://schemas.microsoft.com/office/drawing/2014/main" id="{474D7F41-CAAE-EBA6-56A2-D4BF4E6B5113}"/>
              </a:ext>
            </a:extLst>
          </p:cNvPr>
          <p:cNvSpPr>
            <a:spLocks noChangeArrowheads="1"/>
          </p:cNvSpPr>
          <p:nvPr/>
        </p:nvSpPr>
        <p:spPr bwMode="auto">
          <a:xfrm>
            <a:off x="5065713" y="11279188"/>
            <a:ext cx="266700" cy="228600"/>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3" name="AutoShape 9">
            <a:extLst>
              <a:ext uri="{FF2B5EF4-FFF2-40B4-BE49-F238E27FC236}">
                <a16:creationId xmlns:a16="http://schemas.microsoft.com/office/drawing/2014/main" id="{F84EA36D-0146-FDB1-973C-0FC098EF0992}"/>
              </a:ext>
            </a:extLst>
          </p:cNvPr>
          <p:cNvSpPr>
            <a:spLocks noChangeArrowheads="1"/>
          </p:cNvSpPr>
          <p:nvPr/>
        </p:nvSpPr>
        <p:spPr bwMode="auto">
          <a:xfrm>
            <a:off x="7659688" y="11279188"/>
            <a:ext cx="228600" cy="228600"/>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4" name="Rectangle 9">
            <a:extLst>
              <a:ext uri="{FF2B5EF4-FFF2-40B4-BE49-F238E27FC236}">
                <a16:creationId xmlns:a16="http://schemas.microsoft.com/office/drawing/2014/main" id="{0D53FA86-39D8-E806-A546-935423A89E17}"/>
              </a:ext>
            </a:extLst>
          </p:cNvPr>
          <p:cNvSpPr>
            <a:spLocks noChangeArrowheads="1"/>
          </p:cNvSpPr>
          <p:nvPr/>
        </p:nvSpPr>
        <p:spPr bwMode="auto">
          <a:xfrm>
            <a:off x="2506663" y="34686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0">
            <a:extLst>
              <a:ext uri="{FF2B5EF4-FFF2-40B4-BE49-F238E27FC236}">
                <a16:creationId xmlns:a16="http://schemas.microsoft.com/office/drawing/2014/main" id="{C24E32CC-EA4E-D24C-E222-3745836B1FCC}"/>
              </a:ext>
            </a:extLst>
          </p:cNvPr>
          <p:cNvSpPr>
            <a:spLocks noChangeArrowheads="1"/>
          </p:cNvSpPr>
          <p:nvPr/>
        </p:nvSpPr>
        <p:spPr bwMode="auto">
          <a:xfrm>
            <a:off x="2506663" y="3925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2025</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Convention Post Clearances</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_ _ _ _ _ _ _ _ _ _ _ _ _ _ _ _ _ _ _ _ _ _ _ _ _ _ _ _ _ _ _ _ _ _ _ _ _ _ _ _ _ _ _ _ _ _ _ _ _ _ _ _ _ _ _ _ _ _ _ _ _ _ _ _ _ _  </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1">
            <a:extLst>
              <a:ext uri="{FF2B5EF4-FFF2-40B4-BE49-F238E27FC236}">
                <a16:creationId xmlns:a16="http://schemas.microsoft.com/office/drawing/2014/main" id="{59210238-471B-29B2-6363-B4FBAADD1389}"/>
              </a:ext>
            </a:extLst>
          </p:cNvPr>
          <p:cNvSpPr>
            <a:spLocks noChangeArrowheads="1"/>
          </p:cNvSpPr>
          <p:nvPr/>
        </p:nvSpPr>
        <p:spPr bwMode="auto">
          <a:xfrm>
            <a:off x="2506663" y="3925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2025</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Convention Post Clearances</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_ _ _ _ _ _ _ _ _ _ _ _ _ _ _ _ _ _ _ _ _ _ _ _ _ _ _ _ _ _ _ _ _ _ _ _ _ _ _ _ _ _ _ _ _ _ _ _ _ _ _ _ _ _ _ _ _ _ _ _ _ _ _ _ _ _ </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2">
            <a:extLst>
              <a:ext uri="{FF2B5EF4-FFF2-40B4-BE49-F238E27FC236}">
                <a16:creationId xmlns:a16="http://schemas.microsoft.com/office/drawing/2014/main" id="{203CC5DB-A594-C533-15ED-C45C1865C31E}"/>
              </a:ext>
            </a:extLst>
          </p:cNvPr>
          <p:cNvSpPr>
            <a:spLocks noChangeArrowheads="1"/>
          </p:cNvSpPr>
          <p:nvPr/>
        </p:nvSpPr>
        <p:spPr bwMode="auto">
          <a:xfrm>
            <a:off x="2506663" y="3925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2025</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Convention Post Clearances</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_ _ _ _ _ _ _ _ _ _ _ _ _ _ _ _ _ _ _ _ _ _ _ _ _ _ _ _ _ _ _ _ _ _ _ _ _ _ _ _ _ _ _ _ _ _ _ _ _ _ _ _ _ _ _ _ _ _ _ _ _ _ _ _ _ _ </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3">
            <a:extLst>
              <a:ext uri="{FF2B5EF4-FFF2-40B4-BE49-F238E27FC236}">
                <a16:creationId xmlns:a16="http://schemas.microsoft.com/office/drawing/2014/main" id="{A3D08057-8F02-EF79-B191-BB8A8A905022}"/>
              </a:ext>
            </a:extLst>
          </p:cNvPr>
          <p:cNvSpPr>
            <a:spLocks noChangeArrowheads="1"/>
          </p:cNvSpPr>
          <p:nvPr/>
        </p:nvSpPr>
        <p:spPr bwMode="auto">
          <a:xfrm>
            <a:off x="2506663" y="3925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2025</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Convention Post Clearances</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9" name="Table 18">
            <a:extLst>
              <a:ext uri="{FF2B5EF4-FFF2-40B4-BE49-F238E27FC236}">
                <a16:creationId xmlns:a16="http://schemas.microsoft.com/office/drawing/2014/main" id="{94511E64-88E2-0383-C3A3-992ACBF058F9}"/>
              </a:ext>
            </a:extLst>
          </p:cNvPr>
          <p:cNvGraphicFramePr>
            <a:graphicFrameLocks noGrp="1"/>
          </p:cNvGraphicFramePr>
          <p:nvPr/>
        </p:nvGraphicFramePr>
        <p:xfrm>
          <a:off x="2506980" y="3467894"/>
          <a:ext cx="7178040" cy="1066800"/>
        </p:xfrm>
        <a:graphic>
          <a:graphicData uri="http://schemas.openxmlformats.org/drawingml/2006/table">
            <a:tbl>
              <a:tblPr firstRow="1" firstCol="1" bandRow="1">
                <a:tableStyleId>{5C22544A-7EE6-4342-B048-85BDC9FD1C3A}</a:tableStyleId>
              </a:tblPr>
              <a:tblGrid>
                <a:gridCol w="811530">
                  <a:extLst>
                    <a:ext uri="{9D8B030D-6E8A-4147-A177-3AD203B41FA5}">
                      <a16:colId xmlns:a16="http://schemas.microsoft.com/office/drawing/2014/main" val="2259757206"/>
                    </a:ext>
                  </a:extLst>
                </a:gridCol>
                <a:gridCol w="971550">
                  <a:extLst>
                    <a:ext uri="{9D8B030D-6E8A-4147-A177-3AD203B41FA5}">
                      <a16:colId xmlns:a16="http://schemas.microsoft.com/office/drawing/2014/main" val="870023684"/>
                    </a:ext>
                  </a:extLst>
                </a:gridCol>
                <a:gridCol w="1289050">
                  <a:extLst>
                    <a:ext uri="{9D8B030D-6E8A-4147-A177-3AD203B41FA5}">
                      <a16:colId xmlns:a16="http://schemas.microsoft.com/office/drawing/2014/main" val="1498533241"/>
                    </a:ext>
                  </a:extLst>
                </a:gridCol>
                <a:gridCol w="1027430">
                  <a:extLst>
                    <a:ext uri="{9D8B030D-6E8A-4147-A177-3AD203B41FA5}">
                      <a16:colId xmlns:a16="http://schemas.microsoft.com/office/drawing/2014/main" val="3513977152"/>
                    </a:ext>
                  </a:extLst>
                </a:gridCol>
                <a:gridCol w="1034415">
                  <a:extLst>
                    <a:ext uri="{9D8B030D-6E8A-4147-A177-3AD203B41FA5}">
                      <a16:colId xmlns:a16="http://schemas.microsoft.com/office/drawing/2014/main" val="1522982182"/>
                    </a:ext>
                  </a:extLst>
                </a:gridCol>
                <a:gridCol w="1016000">
                  <a:extLst>
                    <a:ext uri="{9D8B030D-6E8A-4147-A177-3AD203B41FA5}">
                      <a16:colId xmlns:a16="http://schemas.microsoft.com/office/drawing/2014/main" val="1977575295"/>
                    </a:ext>
                  </a:extLst>
                </a:gridCol>
                <a:gridCol w="1028065">
                  <a:extLst>
                    <a:ext uri="{9D8B030D-6E8A-4147-A177-3AD203B41FA5}">
                      <a16:colId xmlns:a16="http://schemas.microsoft.com/office/drawing/2014/main" val="4221185266"/>
                    </a:ext>
                  </a:extLst>
                </a:gridCol>
              </a:tblGrid>
              <a:tr h="0">
                <a:tc>
                  <a:txBody>
                    <a:bodyPr/>
                    <a:lstStyle/>
                    <a:p>
                      <a:pPr marL="0" marR="0" algn="ctr">
                        <a:buNone/>
                      </a:pPr>
                      <a:r>
                        <a:rPr lang="en-US" sz="1000">
                          <a:effectLst/>
                        </a:rPr>
                        <a:t>Post #</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CByLaws</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Audits</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Officers</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Delegates</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CPR</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Balance Due</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802634332"/>
                  </a:ext>
                </a:extLst>
              </a:tr>
              <a:tr h="0">
                <a:tc>
                  <a:txBody>
                    <a:bodyPr/>
                    <a:lstStyle/>
                    <a:p>
                      <a:pPr marL="0" marR="0" algn="ctr">
                        <a:buNone/>
                      </a:pPr>
                      <a:r>
                        <a:rPr lang="en-US" sz="1000">
                          <a:effectLst/>
                        </a:rPr>
                        <a:t> </a:t>
                      </a:r>
                    </a:p>
                    <a:p>
                      <a:pPr marL="0" marR="0" algn="ctr">
                        <a:buNone/>
                      </a:pPr>
                      <a:r>
                        <a:rPr lang="en-US" sz="1000">
                          <a:effectLst/>
                        </a:rPr>
                        <a:t> </a:t>
                      </a:r>
                    </a:p>
                    <a:p>
                      <a:pPr marL="0" marR="0" algn="ctr">
                        <a:buNone/>
                      </a:pPr>
                      <a:r>
                        <a:rPr lang="en-US" sz="1000">
                          <a:effectLst/>
                        </a:rPr>
                        <a:t> </a:t>
                      </a:r>
                    </a:p>
                    <a:p>
                      <a:pPr marL="0" marR="0" algn="ctr">
                        <a:buNone/>
                      </a:pPr>
                      <a:r>
                        <a:rPr lang="en-US" sz="1000">
                          <a:effectLst/>
                        </a:rPr>
                        <a:t> </a:t>
                      </a:r>
                    </a:p>
                    <a:p>
                      <a:pPr marL="0" marR="0" algn="ctr">
                        <a:buNone/>
                      </a:pPr>
                      <a:r>
                        <a:rPr lang="en-US" sz="1000">
                          <a:effectLst/>
                        </a:rPr>
                        <a:t> </a:t>
                      </a:r>
                    </a:p>
                    <a:p>
                      <a:pPr marL="0" marR="0" algn="ctr">
                        <a:buNone/>
                      </a:pPr>
                      <a:r>
                        <a:rPr lang="en-US" sz="1000">
                          <a:effectLst/>
                        </a:rPr>
                        <a:t> </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 </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 </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 </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 </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a:effectLst/>
                        </a:rPr>
                        <a:t> </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buNone/>
                      </a:pPr>
                      <a:r>
                        <a:rPr lang="en-US" sz="1000" dirty="0">
                          <a:effectLst/>
                        </a:rPr>
                        <a:t> </a:t>
                      </a:r>
                      <a:endParaRPr lang="en-US" sz="1000" dirty="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930414250"/>
                  </a:ext>
                </a:extLst>
              </a:tr>
            </a:tbl>
          </a:graphicData>
        </a:graphic>
      </p:graphicFrame>
      <p:sp>
        <p:nvSpPr>
          <p:cNvPr id="25" name="TextBox 24">
            <a:extLst>
              <a:ext uri="{FF2B5EF4-FFF2-40B4-BE49-F238E27FC236}">
                <a16:creationId xmlns:a16="http://schemas.microsoft.com/office/drawing/2014/main" id="{C8DF0712-0AD5-9578-5133-2FE9DD3A9032}"/>
              </a:ext>
            </a:extLst>
          </p:cNvPr>
          <p:cNvSpPr txBox="1"/>
          <p:nvPr/>
        </p:nvSpPr>
        <p:spPr>
          <a:xfrm>
            <a:off x="5417574" y="2153265"/>
            <a:ext cx="2242114" cy="738664"/>
          </a:xfrm>
          <a:prstGeom prst="rect">
            <a:avLst/>
          </a:prstGeom>
          <a:noFill/>
        </p:spPr>
        <p:txBody>
          <a:bodyPr wrap="square" rtlCol="0">
            <a:spAutoFit/>
          </a:bodyPr>
          <a:lstStyle/>
          <a:p>
            <a:pPr algn="ctr"/>
            <a:r>
              <a:rPr lang="en-US" sz="1200" dirty="0"/>
              <a:t>2025</a:t>
            </a:r>
          </a:p>
          <a:p>
            <a:pPr algn="ctr"/>
            <a:r>
              <a:rPr lang="en-US" sz="1200" dirty="0"/>
              <a:t>Convention Post Clearances</a:t>
            </a:r>
          </a:p>
          <a:p>
            <a:endParaRPr lang="en-US" dirty="0"/>
          </a:p>
        </p:txBody>
      </p:sp>
    </p:spTree>
    <p:extLst>
      <p:ext uri="{BB962C8B-B14F-4D97-AF65-F5344CB8AC3E}">
        <p14:creationId xmlns:p14="http://schemas.microsoft.com/office/powerpoint/2010/main" val="3840270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DFD8D-02CC-8768-8D29-DC7AFB3EF3E7}"/>
              </a:ext>
            </a:extLst>
          </p:cNvPr>
          <p:cNvSpPr>
            <a:spLocks noGrp="1"/>
          </p:cNvSpPr>
          <p:nvPr>
            <p:ph type="title"/>
          </p:nvPr>
        </p:nvSpPr>
        <p:spPr/>
        <p:txBody>
          <a:bodyPr/>
          <a:lstStyle/>
          <a:p>
            <a:pPr algn="ctr"/>
            <a:r>
              <a:rPr lang="en-US" dirty="0"/>
              <a:t>CREDENTIALS COMMITTEE</a:t>
            </a:r>
          </a:p>
        </p:txBody>
      </p:sp>
      <p:sp>
        <p:nvSpPr>
          <p:cNvPr id="3" name="Content Placeholder 2">
            <a:extLst>
              <a:ext uri="{FF2B5EF4-FFF2-40B4-BE49-F238E27FC236}">
                <a16:creationId xmlns:a16="http://schemas.microsoft.com/office/drawing/2014/main" id="{7FD0A7E2-943D-D2CF-2C5E-51FF7226D698}"/>
              </a:ext>
            </a:extLst>
          </p:cNvPr>
          <p:cNvSpPr>
            <a:spLocks noGrp="1"/>
          </p:cNvSpPr>
          <p:nvPr>
            <p:ph idx="1"/>
          </p:nvPr>
        </p:nvSpPr>
        <p:spPr>
          <a:xfrm>
            <a:off x="838200" y="1690688"/>
            <a:ext cx="10515600" cy="4652963"/>
          </a:xfrm>
        </p:spPr>
        <p:txBody>
          <a:bodyPr>
            <a:normAutofit/>
          </a:bodyPr>
          <a:lstStyle/>
          <a:p>
            <a:pPr marL="0" indent="0" algn="ctr">
              <a:buNone/>
            </a:pPr>
            <a:r>
              <a:rPr lang="en-US" sz="4000" dirty="0"/>
              <a:t>Diane DeVries</a:t>
            </a:r>
          </a:p>
          <a:p>
            <a:pPr marL="0" indent="0" algn="ctr">
              <a:buNone/>
            </a:pPr>
            <a:r>
              <a:rPr lang="en-US" sz="4000" dirty="0"/>
              <a:t>Dana Davies (chair)</a:t>
            </a:r>
          </a:p>
          <a:p>
            <a:pPr marL="0" indent="0" algn="ctr">
              <a:buNone/>
            </a:pPr>
            <a:r>
              <a:rPr lang="en-US" sz="4000" dirty="0"/>
              <a:t>Rick DeVries</a:t>
            </a:r>
          </a:p>
          <a:p>
            <a:pPr marL="0" indent="0" algn="ctr">
              <a:buNone/>
            </a:pPr>
            <a:r>
              <a:rPr lang="en-US" sz="4000" dirty="0"/>
              <a:t>Michelle Heaton</a:t>
            </a:r>
          </a:p>
          <a:p>
            <a:pPr marL="0" indent="0" algn="ctr">
              <a:buNone/>
            </a:pPr>
            <a:r>
              <a:rPr lang="en-US" sz="4000" dirty="0"/>
              <a:t>HQ Staff</a:t>
            </a:r>
          </a:p>
        </p:txBody>
      </p:sp>
    </p:spTree>
    <p:extLst>
      <p:ext uri="{BB962C8B-B14F-4D97-AF65-F5344CB8AC3E}">
        <p14:creationId xmlns:p14="http://schemas.microsoft.com/office/powerpoint/2010/main" val="470265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030B6-828E-5EC9-BB72-202EDA7D8B40}"/>
              </a:ext>
            </a:extLst>
          </p:cNvPr>
          <p:cNvSpPr>
            <a:spLocks noGrp="1"/>
          </p:cNvSpPr>
          <p:nvPr>
            <p:ph type="title"/>
          </p:nvPr>
        </p:nvSpPr>
        <p:spPr/>
        <p:txBody>
          <a:bodyPr/>
          <a:lstStyle/>
          <a:p>
            <a:pPr algn="ctr"/>
            <a:r>
              <a:rPr lang="en-US" dirty="0"/>
              <a:t>DISTRICT SECRETARIES</a:t>
            </a:r>
          </a:p>
        </p:txBody>
      </p:sp>
      <p:sp>
        <p:nvSpPr>
          <p:cNvPr id="3" name="Content Placeholder 2">
            <a:extLst>
              <a:ext uri="{FF2B5EF4-FFF2-40B4-BE49-F238E27FC236}">
                <a16:creationId xmlns:a16="http://schemas.microsoft.com/office/drawing/2014/main" id="{B0724884-5E53-E8B0-047A-68C5FC1C79DF}"/>
              </a:ext>
            </a:extLst>
          </p:cNvPr>
          <p:cNvSpPr>
            <a:spLocks noGrp="1"/>
          </p:cNvSpPr>
          <p:nvPr>
            <p:ph idx="1"/>
          </p:nvPr>
        </p:nvSpPr>
        <p:spPr>
          <a:xfrm>
            <a:off x="911352" y="1690688"/>
            <a:ext cx="10515600" cy="4733163"/>
          </a:xfrm>
        </p:spPr>
        <p:txBody>
          <a:bodyPr/>
          <a:lstStyle/>
          <a:p>
            <a:r>
              <a:rPr lang="en-US" dirty="0"/>
              <a:t>District folders and unused delegate badges will be turned into HQ at the end of each day (Thursday and Friday) and no later than 10 am on Saturday</a:t>
            </a:r>
          </a:p>
          <a:p>
            <a:r>
              <a:rPr lang="en-US" dirty="0"/>
              <a:t>On </a:t>
            </a:r>
            <a:r>
              <a:rPr lang="en-US"/>
              <a:t>Saturday at </a:t>
            </a:r>
            <a:r>
              <a:rPr lang="en-US" dirty="0"/>
              <a:t>10 am the HQ Office will close for registration purposes</a:t>
            </a:r>
          </a:p>
          <a:p>
            <a:r>
              <a:rPr lang="en-US" dirty="0"/>
              <a:t>District Secretary checks may be picked up at HQ Office anytime after 9 am on Sunday</a:t>
            </a:r>
          </a:p>
          <a:p>
            <a:r>
              <a:rPr lang="en-US" dirty="0"/>
              <a:t>Only the District Secretary who was on the roster may pick up their check</a:t>
            </a:r>
          </a:p>
        </p:txBody>
      </p:sp>
    </p:spTree>
    <p:extLst>
      <p:ext uri="{BB962C8B-B14F-4D97-AF65-F5344CB8AC3E}">
        <p14:creationId xmlns:p14="http://schemas.microsoft.com/office/powerpoint/2010/main" val="1670389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47CED-4513-78CA-E541-18B5F49248E5}"/>
              </a:ext>
            </a:extLst>
          </p:cNvPr>
          <p:cNvSpPr>
            <a:spLocks noGrp="1"/>
          </p:cNvSpPr>
          <p:nvPr>
            <p:ph type="title"/>
          </p:nvPr>
        </p:nvSpPr>
        <p:spPr/>
        <p:txBody>
          <a:bodyPr/>
          <a:lstStyle/>
          <a:p>
            <a:pPr algn="ctr"/>
            <a:r>
              <a:rPr lang="en-US" dirty="0"/>
              <a:t>TRAINING</a:t>
            </a:r>
          </a:p>
        </p:txBody>
      </p:sp>
      <p:sp>
        <p:nvSpPr>
          <p:cNvPr id="3" name="Content Placeholder 2">
            <a:extLst>
              <a:ext uri="{FF2B5EF4-FFF2-40B4-BE49-F238E27FC236}">
                <a16:creationId xmlns:a16="http://schemas.microsoft.com/office/drawing/2014/main" id="{F8A51F12-C7F9-CEC9-E7F1-8DC7EDFAD935}"/>
              </a:ext>
            </a:extLst>
          </p:cNvPr>
          <p:cNvSpPr>
            <a:spLocks noGrp="1"/>
          </p:cNvSpPr>
          <p:nvPr>
            <p:ph idx="1"/>
          </p:nvPr>
        </p:nvSpPr>
        <p:spPr/>
        <p:txBody>
          <a:bodyPr>
            <a:normAutofit/>
          </a:bodyPr>
          <a:lstStyle/>
          <a:p>
            <a:r>
              <a:rPr lang="en-US" dirty="0"/>
              <a:t>Thursday, June 11 at 6 pm via ZOOM</a:t>
            </a:r>
          </a:p>
          <a:p>
            <a:endParaRPr lang="en-US" dirty="0"/>
          </a:p>
          <a:p>
            <a:r>
              <a:rPr lang="en-US" dirty="0"/>
              <a:t>Wednesday, June 17 at 6 pm via ZOOM</a:t>
            </a:r>
          </a:p>
          <a:p>
            <a:endParaRPr lang="en-US" dirty="0"/>
          </a:p>
          <a:p>
            <a:r>
              <a:rPr lang="en-US" dirty="0"/>
              <a:t>Monday, June 22 at </a:t>
            </a:r>
            <a:r>
              <a:rPr lang="en-US" strike="sngStrike" dirty="0"/>
              <a:t>6 pm</a:t>
            </a:r>
            <a:r>
              <a:rPr lang="en-US" dirty="0"/>
              <a:t> </a:t>
            </a:r>
            <a:r>
              <a:rPr lang="en-US" b="1" dirty="0"/>
              <a:t>(UPDATE: 7 pm) </a:t>
            </a:r>
            <a:r>
              <a:rPr lang="en-US" dirty="0"/>
              <a:t>via ZOOM</a:t>
            </a:r>
          </a:p>
          <a:p>
            <a:pPr marL="0" indent="0">
              <a:buNone/>
            </a:pPr>
            <a:endParaRPr lang="en-US" dirty="0"/>
          </a:p>
          <a:p>
            <a:r>
              <a:rPr lang="en-US" dirty="0"/>
              <a:t>The meeting link will be sent to all District Secretaries &amp; Credential Committee</a:t>
            </a:r>
          </a:p>
          <a:p>
            <a:endParaRPr lang="en-US" dirty="0"/>
          </a:p>
          <a:p>
            <a:endParaRPr lang="en-US" dirty="0"/>
          </a:p>
        </p:txBody>
      </p:sp>
    </p:spTree>
    <p:extLst>
      <p:ext uri="{BB962C8B-B14F-4D97-AF65-F5344CB8AC3E}">
        <p14:creationId xmlns:p14="http://schemas.microsoft.com/office/powerpoint/2010/main" val="1217925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0D06D-77A2-4B14-8586-7724CE1A0811}"/>
              </a:ext>
            </a:extLst>
          </p:cNvPr>
          <p:cNvSpPr>
            <a:spLocks noGrp="1"/>
          </p:cNvSpPr>
          <p:nvPr>
            <p:ph type="title"/>
          </p:nvPr>
        </p:nvSpPr>
        <p:spPr/>
        <p:txBody>
          <a:bodyPr/>
          <a:lstStyle/>
          <a:p>
            <a:pPr algn="ctr"/>
            <a:r>
              <a:rPr lang="en-US" dirty="0"/>
              <a:t>QUESTIONS</a:t>
            </a:r>
          </a:p>
        </p:txBody>
      </p:sp>
      <p:sp>
        <p:nvSpPr>
          <p:cNvPr id="3" name="Content Placeholder 2">
            <a:extLst>
              <a:ext uri="{FF2B5EF4-FFF2-40B4-BE49-F238E27FC236}">
                <a16:creationId xmlns:a16="http://schemas.microsoft.com/office/drawing/2014/main" id="{D92EB77F-9E86-5857-6FB5-4828075D3913}"/>
              </a:ext>
            </a:extLst>
          </p:cNvPr>
          <p:cNvSpPr>
            <a:spLocks noGrp="1"/>
          </p:cNvSpPr>
          <p:nvPr>
            <p:ph idx="1"/>
          </p:nvPr>
        </p:nvSpPr>
        <p:spPr>
          <a:xfrm>
            <a:off x="838200" y="1941341"/>
            <a:ext cx="10515600" cy="4235621"/>
          </a:xfrm>
        </p:spPr>
        <p:txBody>
          <a:bodyPr>
            <a:normAutofit/>
          </a:bodyPr>
          <a:lstStyle/>
          <a:p>
            <a:pPr marL="0" indent="0" algn="ctr">
              <a:buNone/>
            </a:pPr>
            <a:endParaRPr lang="en-US" sz="8000" dirty="0">
              <a:latin typeface="Arial" panose="020B0604020202020204" pitchFamily="34" charset="0"/>
              <a:cs typeface="Arial" panose="020B0604020202020204" pitchFamily="34" charset="0"/>
            </a:endParaRPr>
          </a:p>
          <a:p>
            <a:pPr marL="0" indent="0" algn="ctr">
              <a:buNone/>
            </a:pPr>
            <a:r>
              <a:rPr lang="en-US" sz="8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62207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1FE31-53C6-4369-541D-834C68413A56}"/>
              </a:ext>
            </a:extLst>
          </p:cNvPr>
          <p:cNvSpPr>
            <a:spLocks noGrp="1"/>
          </p:cNvSpPr>
          <p:nvPr>
            <p:ph type="title"/>
          </p:nvPr>
        </p:nvSpPr>
        <p:spPr/>
        <p:txBody>
          <a:bodyPr/>
          <a:lstStyle/>
          <a:p>
            <a:pPr algn="ctr"/>
            <a:r>
              <a:rPr lang="en-US" dirty="0"/>
              <a:t>DISTRICT SECRETARY RESPONSIBILITIES</a:t>
            </a:r>
          </a:p>
        </p:txBody>
      </p:sp>
      <p:sp>
        <p:nvSpPr>
          <p:cNvPr id="3" name="Content Placeholder 2">
            <a:extLst>
              <a:ext uri="{FF2B5EF4-FFF2-40B4-BE49-F238E27FC236}">
                <a16:creationId xmlns:a16="http://schemas.microsoft.com/office/drawing/2014/main" id="{41EC0825-57C0-370A-619F-3538AFF1557F}"/>
              </a:ext>
            </a:extLst>
          </p:cNvPr>
          <p:cNvSpPr>
            <a:spLocks noGrp="1"/>
          </p:cNvSpPr>
          <p:nvPr>
            <p:ph idx="1"/>
          </p:nvPr>
        </p:nvSpPr>
        <p:spPr/>
        <p:txBody>
          <a:bodyPr/>
          <a:lstStyle/>
          <a:p>
            <a:r>
              <a:rPr lang="en-US" dirty="0"/>
              <a:t>Assist any Posts within your District with delinquent reports/fees (if possible)</a:t>
            </a:r>
          </a:p>
          <a:p>
            <a:endParaRPr lang="en-US" dirty="0"/>
          </a:p>
          <a:p>
            <a:r>
              <a:rPr lang="en-US" dirty="0"/>
              <a:t>Help is also available in room San Joaquin Ballroom A (HQ Office)</a:t>
            </a:r>
          </a:p>
          <a:p>
            <a:pPr lvl="1"/>
            <a:r>
              <a:rPr lang="en-US" dirty="0"/>
              <a:t>Credentials Committee</a:t>
            </a:r>
          </a:p>
          <a:p>
            <a:pPr lvl="1"/>
            <a:r>
              <a:rPr lang="en-US" dirty="0"/>
              <a:t>HQ Staff</a:t>
            </a:r>
          </a:p>
          <a:p>
            <a:pPr lvl="1"/>
            <a:endParaRPr lang="en-US" dirty="0"/>
          </a:p>
          <a:p>
            <a:pPr marL="457200" lvl="1" indent="0">
              <a:buNone/>
            </a:pPr>
            <a:endParaRPr lang="en-US" dirty="0"/>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1333112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B2F00-6781-2CB6-CDEF-B3A3E1B4D5E8}"/>
              </a:ext>
            </a:extLst>
          </p:cNvPr>
          <p:cNvSpPr>
            <a:spLocks noGrp="1"/>
          </p:cNvSpPr>
          <p:nvPr>
            <p:ph type="title"/>
          </p:nvPr>
        </p:nvSpPr>
        <p:spPr/>
        <p:txBody>
          <a:bodyPr/>
          <a:lstStyle/>
          <a:p>
            <a:pPr algn="ctr"/>
            <a:r>
              <a:rPr lang="en-US" dirty="0"/>
              <a:t>DISTRICT SECRETARIES</a:t>
            </a:r>
          </a:p>
        </p:txBody>
      </p:sp>
      <p:sp>
        <p:nvSpPr>
          <p:cNvPr id="3" name="Content Placeholder 2">
            <a:extLst>
              <a:ext uri="{FF2B5EF4-FFF2-40B4-BE49-F238E27FC236}">
                <a16:creationId xmlns:a16="http://schemas.microsoft.com/office/drawing/2014/main" id="{7D238DE7-DC87-4540-9066-294A0017B106}"/>
              </a:ext>
            </a:extLst>
          </p:cNvPr>
          <p:cNvSpPr>
            <a:spLocks noGrp="1"/>
          </p:cNvSpPr>
          <p:nvPr>
            <p:ph idx="1"/>
          </p:nvPr>
        </p:nvSpPr>
        <p:spPr/>
        <p:txBody>
          <a:bodyPr/>
          <a:lstStyle/>
          <a:p>
            <a:pPr marL="0" indent="0" algn="ctr">
              <a:buNone/>
            </a:pPr>
            <a:r>
              <a:rPr lang="en-US" sz="7200" dirty="0">
                <a:latin typeface="Arial" panose="020B0604020202020204" pitchFamily="34" charset="0"/>
                <a:cs typeface="Arial" panose="020B0604020202020204" pitchFamily="34" charset="0"/>
              </a:rPr>
              <a:t>How to check someone in as a Delegate/Alternate</a:t>
            </a:r>
          </a:p>
          <a:p>
            <a:pPr marL="0" indent="0" algn="ctr">
              <a:buNone/>
            </a:pPr>
            <a:r>
              <a:rPr lang="en-US" sz="4000" dirty="0">
                <a:latin typeface="Arial" panose="020B0604020202020204" pitchFamily="34" charset="0"/>
                <a:cs typeface="Arial" panose="020B0604020202020204" pitchFamily="34" charset="0"/>
              </a:rPr>
              <a:t>Including a Delegate-in-their-Own-Right</a:t>
            </a:r>
          </a:p>
          <a:p>
            <a:endParaRPr lang="en-US" dirty="0"/>
          </a:p>
        </p:txBody>
      </p:sp>
    </p:spTree>
    <p:extLst>
      <p:ext uri="{BB962C8B-B14F-4D97-AF65-F5344CB8AC3E}">
        <p14:creationId xmlns:p14="http://schemas.microsoft.com/office/powerpoint/2010/main" val="1259429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3D72-3BC8-2DF0-314D-A3CAC38DA87E}"/>
              </a:ext>
            </a:extLst>
          </p:cNvPr>
          <p:cNvSpPr>
            <a:spLocks noGrp="1"/>
          </p:cNvSpPr>
          <p:nvPr>
            <p:ph type="title"/>
          </p:nvPr>
        </p:nvSpPr>
        <p:spPr>
          <a:xfrm>
            <a:off x="838200" y="365125"/>
            <a:ext cx="10515600" cy="802493"/>
          </a:xfrm>
        </p:spPr>
        <p:txBody>
          <a:bodyPr/>
          <a:lstStyle/>
          <a:p>
            <a:pPr algn="ctr"/>
            <a:r>
              <a:rPr lang="en-US" dirty="0"/>
              <a:t>DISTRICT SECRETARIES</a:t>
            </a:r>
          </a:p>
        </p:txBody>
      </p:sp>
      <p:sp>
        <p:nvSpPr>
          <p:cNvPr id="3" name="Content Placeholder 2">
            <a:extLst>
              <a:ext uri="{FF2B5EF4-FFF2-40B4-BE49-F238E27FC236}">
                <a16:creationId xmlns:a16="http://schemas.microsoft.com/office/drawing/2014/main" id="{ED7A08F3-52CF-4D35-28F2-AEFAEC7F6550}"/>
              </a:ext>
            </a:extLst>
          </p:cNvPr>
          <p:cNvSpPr>
            <a:spLocks noGrp="1"/>
          </p:cNvSpPr>
          <p:nvPr>
            <p:ph idx="1"/>
          </p:nvPr>
        </p:nvSpPr>
        <p:spPr>
          <a:xfrm>
            <a:off x="838200" y="1167618"/>
            <a:ext cx="10515600" cy="5458265"/>
          </a:xfrm>
        </p:spPr>
        <p:txBody>
          <a:bodyPr>
            <a:noAutofit/>
          </a:bodyPr>
          <a:lstStyle/>
          <a:p>
            <a:r>
              <a:rPr lang="en-US" sz="2600" dirty="0">
                <a:latin typeface="Arial" panose="020B0604020202020204" pitchFamily="34" charset="0"/>
                <a:ea typeface="Times New Roman" panose="02020603050405020304" pitchFamily="18" charset="0"/>
                <a:cs typeface="Arial" panose="020B0604020202020204" pitchFamily="34" charset="0"/>
              </a:rPr>
              <a:t>Registration Folders and delegate/alternate badges will be picked up from Department HQ at the opening of each day (Thursday – Saturday 9 am) and turned in at the close of each day (TBD).  You may also pick up a limited amount of “goodie bags”. </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Registration Secretaries MUST be open for registration at the times set. If taking a break, have someone fill in for you (or post a sign).</a:t>
            </a:r>
          </a:p>
          <a:p>
            <a:pPr marL="0" marR="0" algn="l">
              <a:spcBef>
                <a:spcPts val="0"/>
              </a:spcBef>
              <a:spcAft>
                <a:spcPts val="0"/>
              </a:spcAft>
            </a:pPr>
            <a:endParaRPr lang="en-US" sz="2600" u="sng" dirty="0">
              <a:latin typeface="Arial" panose="020B0604020202020204" pitchFamily="34" charset="0"/>
              <a:ea typeface="Times New Roman" panose="02020603050405020304" pitchFamily="18" charset="0"/>
              <a:cs typeface="Arial" panose="020B0604020202020204" pitchFamily="34" charset="0"/>
            </a:endParaRPr>
          </a:p>
          <a:p>
            <a:pPr marL="0" marR="0" algn="l">
              <a:spcBef>
                <a:spcPts val="0"/>
              </a:spcBef>
              <a:spcAft>
                <a:spcPts val="0"/>
              </a:spcAft>
            </a:pPr>
            <a:r>
              <a:rPr lang="en-US" sz="2600" b="0" u="sng" dirty="0">
                <a:effectLst/>
                <a:latin typeface="Arial" panose="020B0604020202020204" pitchFamily="34" charset="0"/>
                <a:ea typeface="Times New Roman" panose="02020603050405020304" pitchFamily="18" charset="0"/>
                <a:cs typeface="Arial" panose="020B0604020202020204" pitchFamily="34" charset="0"/>
              </a:rPr>
              <a:t>Folders are to stay at the Registration Desk at all times </a:t>
            </a:r>
            <a:r>
              <a:rPr lang="en-US" sz="2600" b="0" dirty="0">
                <a:effectLst/>
                <a:latin typeface="Arial" panose="020B0604020202020204" pitchFamily="34" charset="0"/>
                <a:ea typeface="Times New Roman" panose="02020603050405020304" pitchFamily="18" charset="0"/>
                <a:cs typeface="Arial" panose="020B0604020202020204" pitchFamily="34" charset="0"/>
              </a:rPr>
              <a:t>or turned into the Headquarter Office located in </a:t>
            </a:r>
            <a:r>
              <a:rPr lang="en-US" sz="2600" b="0" u="sng"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San Joaquin Ballroom A</a:t>
            </a:r>
            <a:r>
              <a:rPr lang="en-US" sz="2600" b="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r>
              <a:rPr lang="en-US" sz="2600" b="0" dirty="0">
                <a:effectLst/>
                <a:latin typeface="Arial" panose="020B0604020202020204" pitchFamily="34" charset="0"/>
                <a:ea typeface="Times New Roman" panose="02020603050405020304" pitchFamily="18" charset="0"/>
                <a:cs typeface="Arial" panose="020B0604020202020204" pitchFamily="34" charset="0"/>
              </a:rPr>
              <a:t>(Dana).  </a:t>
            </a:r>
          </a:p>
          <a:p>
            <a:pPr marL="0" marR="0" algn="l">
              <a:spcBef>
                <a:spcPts val="0"/>
              </a:spcBef>
              <a:spcAft>
                <a:spcPts val="0"/>
              </a:spcAft>
            </a:pPr>
            <a:endParaRPr lang="en-US" sz="2600" dirty="0">
              <a:latin typeface="Arial" panose="020B0604020202020204" pitchFamily="34" charset="0"/>
              <a:ea typeface="Times New Roman" panose="02020603050405020304" pitchFamily="18" charset="0"/>
              <a:cs typeface="Arial" panose="020B0604020202020204" pitchFamily="34" charset="0"/>
            </a:endParaRPr>
          </a:p>
          <a:p>
            <a:pPr marL="0" marR="0" indent="0" algn="ctr">
              <a:spcBef>
                <a:spcPts val="0"/>
              </a:spcBef>
              <a:spcAft>
                <a:spcPts val="0"/>
              </a:spcAft>
              <a:buNone/>
            </a:pPr>
            <a:endParaRPr lang="en-US" sz="2600" b="1"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ctr">
              <a:spcBef>
                <a:spcPts val="0"/>
              </a:spcBef>
              <a:spcAft>
                <a:spcPts val="0"/>
              </a:spcAft>
              <a:buNone/>
            </a:pPr>
            <a:r>
              <a:rPr lang="en-US" sz="2600" b="1" dirty="0">
                <a:effectLst/>
                <a:latin typeface="Arial" panose="020B0604020202020204" pitchFamily="34" charset="0"/>
                <a:ea typeface="Times New Roman" panose="02020603050405020304" pitchFamily="18" charset="0"/>
                <a:cs typeface="Arial" panose="020B0604020202020204" pitchFamily="34" charset="0"/>
              </a:rPr>
              <a:t>DO NOT TAKE THE FOLDERS OUT OF THE REGISTRATION AREA</a:t>
            </a:r>
          </a:p>
          <a:p>
            <a:pPr marL="0" marR="0" algn="l">
              <a:spcBef>
                <a:spcPts val="0"/>
              </a:spcBef>
              <a:spcAft>
                <a:spcPts val="0"/>
              </a:spcAft>
            </a:pPr>
            <a:endParaRPr lang="en-US" sz="26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74012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6E141-FE08-59EE-6FB1-F358C30C73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D06A5F-2253-003D-BF0B-6E99BA92CF6F}"/>
              </a:ext>
            </a:extLst>
          </p:cNvPr>
          <p:cNvSpPr>
            <a:spLocks noGrp="1"/>
          </p:cNvSpPr>
          <p:nvPr>
            <p:ph type="title"/>
          </p:nvPr>
        </p:nvSpPr>
        <p:spPr/>
        <p:txBody>
          <a:bodyPr/>
          <a:lstStyle/>
          <a:p>
            <a:pPr algn="ctr"/>
            <a:r>
              <a:rPr lang="en-US" dirty="0"/>
              <a:t>DISTRICT SECRETARIES</a:t>
            </a:r>
          </a:p>
        </p:txBody>
      </p:sp>
      <p:sp>
        <p:nvSpPr>
          <p:cNvPr id="3" name="Content Placeholder 2">
            <a:extLst>
              <a:ext uri="{FF2B5EF4-FFF2-40B4-BE49-F238E27FC236}">
                <a16:creationId xmlns:a16="http://schemas.microsoft.com/office/drawing/2014/main" id="{ACE36F56-699A-0F99-E3AA-C09CB8692D08}"/>
              </a:ext>
            </a:extLst>
          </p:cNvPr>
          <p:cNvSpPr>
            <a:spLocks noGrp="1"/>
          </p:cNvSpPr>
          <p:nvPr>
            <p:ph idx="1"/>
          </p:nvPr>
        </p:nvSpPr>
        <p:spPr>
          <a:xfrm>
            <a:off x="838200" y="1364566"/>
            <a:ext cx="10515600" cy="5036234"/>
          </a:xfrm>
        </p:spPr>
        <p:txBody>
          <a:bodyPr>
            <a:noAutofit/>
          </a:bodyPr>
          <a:lstStyle/>
          <a:p>
            <a:pPr marL="0" marR="0" indent="0" algn="l">
              <a:spcBef>
                <a:spcPts val="0"/>
              </a:spcBef>
              <a:spcAft>
                <a:spcPts val="0"/>
              </a:spcAft>
              <a:buNone/>
            </a:pPr>
            <a:endParaRPr lang="en-US" dirty="0">
              <a:latin typeface="Arial" panose="020B0604020202020204" pitchFamily="34" charset="0"/>
              <a:cs typeface="Arial" panose="020B0604020202020204" pitchFamily="34" charset="0"/>
            </a:endParaRPr>
          </a:p>
          <a:p>
            <a:pPr marL="0" marR="0" indent="0" algn="l">
              <a:spcBef>
                <a:spcPts val="0"/>
              </a:spcBef>
              <a:spcAft>
                <a:spcPts val="0"/>
              </a:spcAft>
              <a:buNone/>
            </a:pPr>
            <a:endParaRPr lang="en-US" dirty="0">
              <a:latin typeface="Arial" panose="020B0604020202020204" pitchFamily="34" charset="0"/>
              <a:cs typeface="Arial" panose="020B0604020202020204" pitchFamily="34" charset="0"/>
            </a:endParaRPr>
          </a:p>
          <a:p>
            <a:pPr marL="457200" lvl="1">
              <a:spcBef>
                <a:spcPts val="0"/>
              </a:spcBef>
            </a:pPr>
            <a:r>
              <a:rPr lang="en-US" dirty="0">
                <a:latin typeface="Arial" panose="020B0604020202020204" pitchFamily="34" charset="0"/>
                <a:cs typeface="Arial" panose="020B0604020202020204" pitchFamily="34" charset="0"/>
              </a:rPr>
              <a:t>No delegate or alternate from any Post shall be accredited in the Department Convention unless:</a:t>
            </a:r>
          </a:p>
          <a:p>
            <a:pPr marL="457200" lvl="1">
              <a:spcBef>
                <a:spcPts val="0"/>
              </a:spcBef>
            </a:pPr>
            <a:endParaRPr lang="en-US" dirty="0">
              <a:latin typeface="Arial" panose="020B0604020202020204" pitchFamily="34" charset="0"/>
              <a:cs typeface="Arial" panose="020B0604020202020204" pitchFamily="34" charset="0"/>
            </a:endParaRPr>
          </a:p>
          <a:p>
            <a:pPr marL="914400" lvl="2">
              <a:spcBef>
                <a:spcPts val="0"/>
              </a:spcBef>
            </a:pPr>
            <a:r>
              <a:rPr lang="en-US" dirty="0">
                <a:latin typeface="Arial" panose="020B0604020202020204" pitchFamily="34" charset="0"/>
                <a:cs typeface="Arial" panose="020B0604020202020204" pitchFamily="34" charset="0"/>
              </a:rPr>
              <a:t>CPR </a:t>
            </a:r>
          </a:p>
          <a:p>
            <a:pPr marL="914400" lvl="2">
              <a:spcBef>
                <a:spcPts val="0"/>
              </a:spcBef>
            </a:pPr>
            <a:r>
              <a:rPr lang="en-US" dirty="0">
                <a:latin typeface="Arial" panose="020B0604020202020204" pitchFamily="34" charset="0"/>
                <a:cs typeface="Arial" panose="020B0604020202020204" pitchFamily="34" charset="0"/>
              </a:rPr>
              <a:t>Certification of Officers</a:t>
            </a:r>
          </a:p>
          <a:p>
            <a:pPr marL="914400" lvl="2">
              <a:spcBef>
                <a:spcPts val="0"/>
              </a:spcBef>
            </a:pPr>
            <a:r>
              <a:rPr lang="en-US" dirty="0">
                <a:latin typeface="Arial" panose="020B0604020202020204" pitchFamily="34" charset="0"/>
                <a:cs typeface="Arial" panose="020B0604020202020204" pitchFamily="34" charset="0"/>
              </a:rPr>
              <a:t>Certification of Delegates</a:t>
            </a:r>
          </a:p>
          <a:p>
            <a:pPr marL="914400" lvl="2">
              <a:spcBef>
                <a:spcPts val="0"/>
              </a:spcBef>
            </a:pPr>
            <a:r>
              <a:rPr lang="en-US" dirty="0">
                <a:latin typeface="Arial" panose="020B0604020202020204" pitchFamily="34" charset="0"/>
                <a:cs typeface="Arial" panose="020B0604020202020204" pitchFamily="34" charset="0"/>
              </a:rPr>
              <a:t>Delegate fees paid</a:t>
            </a:r>
          </a:p>
          <a:p>
            <a:pPr marL="914400" lvl="2">
              <a:spcBef>
                <a:spcPts val="0"/>
              </a:spcBef>
            </a:pPr>
            <a:r>
              <a:rPr lang="en-US" dirty="0">
                <a:latin typeface="Arial" panose="020B0604020202020204" pitchFamily="34" charset="0"/>
                <a:cs typeface="Arial" panose="020B0604020202020204" pitchFamily="34" charset="0"/>
              </a:rPr>
              <a:t>Annual Post Data report</a:t>
            </a:r>
          </a:p>
          <a:p>
            <a:pPr marL="914400" lvl="2">
              <a:spcBef>
                <a:spcPts val="0"/>
              </a:spcBef>
            </a:pPr>
            <a:r>
              <a:rPr lang="en-US" dirty="0">
                <a:latin typeface="Arial" panose="020B0604020202020204" pitchFamily="34" charset="0"/>
                <a:cs typeface="Arial" panose="020B0604020202020204" pitchFamily="34" charset="0"/>
              </a:rPr>
              <a:t>Audit (past due – 2025 and prior)</a:t>
            </a:r>
          </a:p>
          <a:p>
            <a:pPr marL="914400" lvl="2">
              <a:spcBef>
                <a:spcPts val="0"/>
              </a:spcBef>
            </a:pPr>
            <a:r>
              <a:rPr lang="en-US" dirty="0">
                <a:latin typeface="Arial" panose="020B0604020202020204" pitchFamily="34" charset="0"/>
                <a:cs typeface="Arial" panose="020B0604020202020204" pitchFamily="34" charset="0"/>
              </a:rPr>
              <a:t>Current Constitution &amp; Bylaws</a:t>
            </a:r>
          </a:p>
          <a:p>
            <a:pPr>
              <a:spcBef>
                <a:spcPts val="0"/>
              </a:spcBef>
            </a:pPr>
            <a:endParaRPr lang="en-US" dirty="0">
              <a:latin typeface="Arial" panose="020B0604020202020204" pitchFamily="34" charset="0"/>
              <a:cs typeface="Arial" panose="020B0604020202020204" pitchFamily="34" charset="0"/>
            </a:endParaRPr>
          </a:p>
          <a:p>
            <a:pPr>
              <a:spcBef>
                <a:spcPts val="0"/>
              </a:spcBef>
            </a:pPr>
            <a:r>
              <a:rPr lang="en-US" dirty="0">
                <a:latin typeface="Arial" panose="020B0604020202020204" pitchFamily="34" charset="0"/>
                <a:cs typeface="Arial" panose="020B0604020202020204" pitchFamily="34" charset="0"/>
              </a:rPr>
              <a:t>See </a:t>
            </a:r>
            <a:r>
              <a:rPr lang="en-US" dirty="0">
                <a:highlight>
                  <a:srgbClr val="FFFF00"/>
                </a:highlight>
                <a:latin typeface="Arial" panose="020B0604020202020204" pitchFamily="34" charset="0"/>
                <a:cs typeface="Arial" panose="020B0604020202020204" pitchFamily="34" charset="0"/>
              </a:rPr>
              <a:t>Administrative </a:t>
            </a:r>
            <a:r>
              <a:rPr lang="en-US">
                <a:highlight>
                  <a:srgbClr val="FFFF00"/>
                </a:highlight>
                <a:latin typeface="Arial" panose="020B0604020202020204" pitchFamily="34" charset="0"/>
                <a:cs typeface="Arial" panose="020B0604020202020204" pitchFamily="34" charset="0"/>
              </a:rPr>
              <a:t>Compliance Report</a:t>
            </a:r>
            <a:endParaRPr lang="en-US"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7906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E72DEF-F2EF-AADB-EF64-80933BCF283E}"/>
              </a:ext>
            </a:extLst>
          </p:cNvPr>
          <p:cNvPicPr>
            <a:picLocks noChangeAspect="1"/>
          </p:cNvPicPr>
          <p:nvPr/>
        </p:nvPicPr>
        <p:blipFill>
          <a:blip r:embed="rId2"/>
          <a:stretch>
            <a:fillRect/>
          </a:stretch>
        </p:blipFill>
        <p:spPr>
          <a:xfrm>
            <a:off x="688258" y="57240"/>
            <a:ext cx="10815484" cy="6638527"/>
          </a:xfrm>
          <a:prstGeom prst="rect">
            <a:avLst/>
          </a:prstGeom>
        </p:spPr>
      </p:pic>
    </p:spTree>
    <p:extLst>
      <p:ext uri="{BB962C8B-B14F-4D97-AF65-F5344CB8AC3E}">
        <p14:creationId xmlns:p14="http://schemas.microsoft.com/office/powerpoint/2010/main" val="596181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FC1F4-0D37-7173-3BEE-F48683FCD63F}"/>
              </a:ext>
            </a:extLst>
          </p:cNvPr>
          <p:cNvSpPr>
            <a:spLocks noGrp="1"/>
          </p:cNvSpPr>
          <p:nvPr>
            <p:ph type="title"/>
          </p:nvPr>
        </p:nvSpPr>
        <p:spPr/>
        <p:txBody>
          <a:bodyPr/>
          <a:lstStyle/>
          <a:p>
            <a:pPr algn="ctr"/>
            <a:r>
              <a:rPr lang="en-US" dirty="0"/>
              <a:t>DISTRICT SECRETARIES</a:t>
            </a:r>
          </a:p>
        </p:txBody>
      </p:sp>
      <p:sp>
        <p:nvSpPr>
          <p:cNvPr id="3" name="Content Placeholder 2">
            <a:extLst>
              <a:ext uri="{FF2B5EF4-FFF2-40B4-BE49-F238E27FC236}">
                <a16:creationId xmlns:a16="http://schemas.microsoft.com/office/drawing/2014/main" id="{8F2E4EDB-51E5-84B8-CB3E-29C52E648F71}"/>
              </a:ext>
            </a:extLst>
          </p:cNvPr>
          <p:cNvSpPr>
            <a:spLocks noGrp="1"/>
          </p:cNvSpPr>
          <p:nvPr>
            <p:ph idx="1"/>
          </p:nvPr>
        </p:nvSpPr>
        <p:spPr>
          <a:xfrm>
            <a:off x="838200" y="1364566"/>
            <a:ext cx="10515600" cy="4812397"/>
          </a:xfrm>
        </p:spPr>
        <p:txBody>
          <a:bodyPr>
            <a:noAutofit/>
          </a:bodyPr>
          <a:lstStyle/>
          <a:p>
            <a:pPr marL="0" marR="0" algn="l">
              <a:spcBef>
                <a:spcPts val="0"/>
              </a:spcBef>
              <a:spcAft>
                <a:spcPts val="0"/>
              </a:spcAft>
            </a:pPr>
            <a:endParaRPr lang="en-US" sz="2800" b="0" dirty="0">
              <a:effectLst/>
              <a:latin typeface="Arial" panose="020B0604020202020204" pitchFamily="34" charset="0"/>
              <a:ea typeface="Times New Roman" panose="02020603050405020304" pitchFamily="18" charset="0"/>
              <a:cs typeface="Arial" panose="020B0604020202020204" pitchFamily="34" charset="0"/>
            </a:endParaRPr>
          </a:p>
          <a:p>
            <a:pPr marL="0" marR="0" algn="l">
              <a:spcBef>
                <a:spcPts val="0"/>
              </a:spcBef>
              <a:spcAft>
                <a:spcPts val="0"/>
              </a:spcAft>
            </a:pPr>
            <a:r>
              <a:rPr lang="en-US" sz="2800" b="0" dirty="0">
                <a:effectLst/>
                <a:latin typeface="Arial" panose="020B0604020202020204" pitchFamily="34" charset="0"/>
                <a:ea typeface="Times New Roman" panose="02020603050405020304" pitchFamily="18" charset="0"/>
                <a:cs typeface="Arial" panose="020B0604020202020204" pitchFamily="34" charset="0"/>
              </a:rPr>
              <a:t>Registration </a:t>
            </a:r>
            <a:r>
              <a:rPr lang="en-US" b="0" dirty="0">
                <a:effectLst/>
                <a:latin typeface="Arial" panose="020B0604020202020204" pitchFamily="34" charset="0"/>
                <a:ea typeface="Times New Roman" panose="02020603050405020304" pitchFamily="18" charset="0"/>
                <a:cs typeface="Arial" panose="020B0604020202020204" pitchFamily="34" charset="0"/>
              </a:rPr>
              <a:t>Secretaries are to make </a:t>
            </a:r>
            <a:r>
              <a:rPr lang="en-US" b="1" dirty="0">
                <a:effectLst/>
                <a:latin typeface="Arial" panose="020B0604020202020204" pitchFamily="34" charset="0"/>
                <a:ea typeface="Times New Roman" panose="02020603050405020304" pitchFamily="18" charset="0"/>
                <a:cs typeface="Arial" panose="020B0604020202020204" pitchFamily="34" charset="0"/>
              </a:rPr>
              <a:t>NO MARKS</a:t>
            </a:r>
            <a:r>
              <a:rPr lang="en-US" b="0" dirty="0">
                <a:effectLst/>
                <a:latin typeface="Arial" panose="020B0604020202020204" pitchFamily="34" charset="0"/>
                <a:ea typeface="Times New Roman" panose="02020603050405020304" pitchFamily="18" charset="0"/>
                <a:cs typeface="Arial" panose="020B0604020202020204" pitchFamily="34" charset="0"/>
              </a:rPr>
              <a:t> on the </a:t>
            </a:r>
            <a:r>
              <a:rPr lang="en-US" b="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Administrative Compliance Report</a:t>
            </a:r>
            <a:r>
              <a:rPr lang="en-US" b="0" dirty="0">
                <a:effectLst/>
                <a:latin typeface="Arial" panose="020B0604020202020204" pitchFamily="34" charset="0"/>
                <a:ea typeface="Times New Roman" panose="02020603050405020304" pitchFamily="18" charset="0"/>
                <a:cs typeface="Arial" panose="020B0604020202020204" pitchFamily="34" charset="0"/>
              </a:rPr>
              <a:t>.  </a:t>
            </a:r>
          </a:p>
          <a:p>
            <a:pPr marL="457200" lvl="1">
              <a:spcBef>
                <a:spcPts val="0"/>
              </a:spcBef>
            </a:pPr>
            <a:r>
              <a:rPr lang="en-US" b="0" dirty="0">
                <a:effectLst/>
                <a:latin typeface="Arial" panose="020B0604020202020204" pitchFamily="34" charset="0"/>
                <a:ea typeface="Times New Roman" panose="02020603050405020304" pitchFamily="18" charset="0"/>
                <a:cs typeface="Arial" panose="020B0604020202020204" pitchFamily="34" charset="0"/>
              </a:rPr>
              <a:t>Credentials Committee Members must be able to check clearance slips against the sheet.</a:t>
            </a:r>
            <a:endParaRPr lang="en-US" b="1"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l">
              <a:spcBef>
                <a:spcPts val="0"/>
              </a:spcBef>
              <a:spcAft>
                <a:spcPts val="0"/>
              </a:spcAft>
              <a:buNone/>
            </a:pPr>
            <a:r>
              <a:rPr lang="en-US" b="0" dirty="0">
                <a:effectLst/>
                <a:latin typeface="Arial" panose="020B0604020202020204" pitchFamily="34" charset="0"/>
                <a:ea typeface="Times New Roman" panose="02020603050405020304" pitchFamily="18" charset="0"/>
                <a:cs typeface="Arial" panose="020B0604020202020204" pitchFamily="34" charset="0"/>
              </a:rPr>
              <a:t> </a:t>
            </a:r>
            <a:endParaRPr lang="en-US" b="1" dirty="0">
              <a:effectLst/>
              <a:latin typeface="Arial" panose="020B0604020202020204" pitchFamily="34" charset="0"/>
              <a:ea typeface="Times New Roman" panose="02020603050405020304" pitchFamily="18" charset="0"/>
              <a:cs typeface="Arial" panose="020B0604020202020204" pitchFamily="34" charset="0"/>
            </a:endParaRPr>
          </a:p>
          <a:p>
            <a:pPr>
              <a:spcBef>
                <a:spcPts val="0"/>
              </a:spcBef>
            </a:pPr>
            <a:r>
              <a:rPr lang="en-US" b="0" dirty="0">
                <a:effectLst/>
                <a:latin typeface="Arial" panose="020B0604020202020204" pitchFamily="34" charset="0"/>
                <a:ea typeface="Times New Roman" panose="02020603050405020304" pitchFamily="18" charset="0"/>
                <a:cs typeface="Arial" panose="020B0604020202020204" pitchFamily="34" charset="0"/>
              </a:rPr>
              <a:t>Registration Secretaries shall list on the </a:t>
            </a:r>
            <a:r>
              <a:rPr lang="en-US" b="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Registration </a:t>
            </a:r>
            <a:r>
              <a:rPr lang="en-US" dirty="0">
                <a:highlight>
                  <a:srgbClr val="FFFF00"/>
                </a:highlight>
                <a:latin typeface="Arial" panose="020B0604020202020204" pitchFamily="34" charset="0"/>
                <a:ea typeface="Times New Roman" panose="02020603050405020304" pitchFamily="18" charset="0"/>
                <a:cs typeface="Arial" panose="020B0604020202020204" pitchFamily="34" charset="0"/>
              </a:rPr>
              <a:t>Work Sheet</a:t>
            </a:r>
            <a:endParaRPr lang="en-US" b="0" dirty="0">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lvl="1">
              <a:spcBef>
                <a:spcPts val="0"/>
              </a:spcBef>
            </a:pPr>
            <a:r>
              <a:rPr lang="en-US" b="0" dirty="0">
                <a:effectLst/>
                <a:latin typeface="Arial" panose="020B0604020202020204" pitchFamily="34" charset="0"/>
                <a:ea typeface="Times New Roman" panose="02020603050405020304" pitchFamily="18" charset="0"/>
                <a:cs typeface="Arial" panose="020B0604020202020204" pitchFamily="34" charset="0"/>
              </a:rPr>
              <a:t>posts as they check in</a:t>
            </a:r>
            <a:endParaRPr lang="en-US" dirty="0">
              <a:latin typeface="Arial" panose="020B0604020202020204" pitchFamily="34" charset="0"/>
              <a:ea typeface="Times New Roman" panose="02020603050405020304" pitchFamily="18" charset="0"/>
              <a:cs typeface="Arial" panose="020B0604020202020204" pitchFamily="34" charset="0"/>
            </a:endParaRPr>
          </a:p>
          <a:p>
            <a:pPr lvl="1">
              <a:spcBef>
                <a:spcPts val="0"/>
              </a:spcBef>
            </a:pPr>
            <a:r>
              <a:rPr lang="en-US" b="0" dirty="0">
                <a:effectLst/>
                <a:latin typeface="Arial" panose="020B0604020202020204" pitchFamily="34" charset="0"/>
                <a:ea typeface="Times New Roman" panose="02020603050405020304" pitchFamily="18" charset="0"/>
                <a:cs typeface="Arial" panose="020B0604020202020204" pitchFamily="34" charset="0"/>
              </a:rPr>
              <a:t>number of Delegates per post</a:t>
            </a:r>
          </a:p>
          <a:p>
            <a:pPr lvl="1">
              <a:spcBef>
                <a:spcPts val="0"/>
              </a:spcBef>
            </a:pPr>
            <a:r>
              <a:rPr lang="en-US" b="0" dirty="0">
                <a:effectLst/>
                <a:latin typeface="Arial" panose="020B0604020202020204" pitchFamily="34" charset="0"/>
                <a:ea typeface="Times New Roman" panose="02020603050405020304" pitchFamily="18" charset="0"/>
                <a:cs typeface="Arial" panose="020B0604020202020204" pitchFamily="34" charset="0"/>
              </a:rPr>
              <a:t>Delegates in-their-own-right </a:t>
            </a:r>
          </a:p>
          <a:p>
            <a:pPr marL="0" marR="0" algn="l">
              <a:spcBef>
                <a:spcPts val="0"/>
              </a:spcBef>
              <a:spcAft>
                <a:spcPts val="0"/>
              </a:spcAft>
            </a:pPr>
            <a:endParaRPr lang="en-US" b="1" dirty="0">
              <a:effectLst/>
              <a:latin typeface="Arial" panose="020B0604020202020204" pitchFamily="34" charset="0"/>
              <a:ea typeface="Times New Roman" panose="02020603050405020304" pitchFamily="18" charset="0"/>
              <a:cs typeface="Arial" panose="020B0604020202020204" pitchFamily="34" charset="0"/>
            </a:endParaRPr>
          </a:p>
          <a:p>
            <a:pPr marL="0" marR="0" algn="l">
              <a:spcBef>
                <a:spcPts val="0"/>
              </a:spcBef>
              <a:spcAft>
                <a:spcPts val="0"/>
              </a:spcAft>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0495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19FD9-4680-272C-9870-AEEEBCC6CA81}"/>
              </a:ext>
            </a:extLst>
          </p:cNvPr>
          <p:cNvSpPr>
            <a:spLocks noGrp="1"/>
          </p:cNvSpPr>
          <p:nvPr>
            <p:ph type="title"/>
          </p:nvPr>
        </p:nvSpPr>
        <p:spPr>
          <a:xfrm>
            <a:off x="3200399" y="642937"/>
            <a:ext cx="5543550" cy="5572126"/>
          </a:xfrm>
        </p:spPr>
        <p:txBody>
          <a:bodyPr/>
          <a:lstStyle/>
          <a:p>
            <a:endParaRPr lang="en-US" dirty="0"/>
          </a:p>
        </p:txBody>
      </p:sp>
      <p:pic>
        <p:nvPicPr>
          <p:cNvPr id="5" name="Content Placeholder 4">
            <a:extLst>
              <a:ext uri="{FF2B5EF4-FFF2-40B4-BE49-F238E27FC236}">
                <a16:creationId xmlns:a16="http://schemas.microsoft.com/office/drawing/2014/main" id="{0BBA374E-629F-597F-7595-EAE19C77F0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5623" y="304800"/>
            <a:ext cx="6048377" cy="6328867"/>
          </a:xfrm>
          <a:prstGeom prst="rect">
            <a:avLst/>
          </a:prstGeom>
        </p:spPr>
      </p:pic>
    </p:spTree>
    <p:extLst>
      <p:ext uri="{BB962C8B-B14F-4D97-AF65-F5344CB8AC3E}">
        <p14:creationId xmlns:p14="http://schemas.microsoft.com/office/powerpoint/2010/main" val="1167217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9502</TotalTime>
  <Words>1150</Words>
  <Application>Microsoft Office PowerPoint</Application>
  <PresentationFormat>Widescreen</PresentationFormat>
  <Paragraphs>222</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Aptos</vt:lpstr>
      <vt:lpstr>Aptos Display</vt:lpstr>
      <vt:lpstr>Arial</vt:lpstr>
      <vt:lpstr>Office Theme</vt:lpstr>
      <vt:lpstr>      Department Convention District Secretary Training</vt:lpstr>
      <vt:lpstr>DISTRICT SECRETARY RESPONSIBILITIES</vt:lpstr>
      <vt:lpstr>DISTRICT SECRETARY RESPONSIBILITIES</vt:lpstr>
      <vt:lpstr>DISTRICT SECRETARIES</vt:lpstr>
      <vt:lpstr>DISTRICT SECRETARIES</vt:lpstr>
      <vt:lpstr>DISTRICT SECRETARIES</vt:lpstr>
      <vt:lpstr>PowerPoint Presentation</vt:lpstr>
      <vt:lpstr>DISTRICT SECRETARIES</vt:lpstr>
      <vt:lpstr>PowerPoint Presentation</vt:lpstr>
      <vt:lpstr>PowerPoint Presentation</vt:lpstr>
      <vt:lpstr>SPECIAL RULE FOR  DELEGATES-IN THEIR OWN RIGHT</vt:lpstr>
      <vt:lpstr>Registration Folder</vt:lpstr>
      <vt:lpstr>PowerPoint Presentation</vt:lpstr>
      <vt:lpstr>PowerPoint Presentation</vt:lpstr>
      <vt:lpstr>PowerPoint Presentation</vt:lpstr>
      <vt:lpstr>Registration Folder</vt:lpstr>
      <vt:lpstr>PowerPoint Presentation</vt:lpstr>
      <vt:lpstr>PowerPoint Presentation</vt:lpstr>
      <vt:lpstr>Posts not in Compliance </vt:lpstr>
      <vt:lpstr>PowerPoint Presentation</vt:lpstr>
      <vt:lpstr>CREDENTIALS COMMITTEE</vt:lpstr>
      <vt:lpstr>DISTRICT SECRETARIES</vt:lpstr>
      <vt:lpstr>TRAINING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Convention District Secretary Training</dc:title>
  <dc:creator>DIane DeVries</dc:creator>
  <cp:lastModifiedBy>Makenna Uriarte</cp:lastModifiedBy>
  <cp:revision>3</cp:revision>
  <cp:lastPrinted>2024-06-11T22:43:57Z</cp:lastPrinted>
  <dcterms:created xsi:type="dcterms:W3CDTF">2024-06-06T22:37:59Z</dcterms:created>
  <dcterms:modified xsi:type="dcterms:W3CDTF">2026-06-18T20:57:11Z</dcterms:modified>
</cp:coreProperties>
</file>